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61" r:id="rId9"/>
    <p:sldId id="262" r:id="rId10"/>
    <p:sldId id="266" r:id="rId11"/>
    <p:sldId id="268" r:id="rId12"/>
    <p:sldId id="270" r:id="rId13"/>
  </p:sldIdLst>
  <p:sldSz cx="18288000" cy="10287000"/>
  <p:notesSz cx="6858000" cy="9144000"/>
  <p:embeddedFontLs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Elephant" panose="02020904090505020303" pitchFamily="18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7" d="100"/>
          <a:sy n="37" d="100"/>
        </p:scale>
        <p:origin x="700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hurse1-my.sharepoint.com/personal/206520_office365works_net/Documents/Desktop/Final_combined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thurse1-my.sharepoint.com/personal/206520_office365works_net/Documents/Desktop/Final_combined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[Final_combined_data.xlsx]Pivot Table!PivotTable1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sz="2400" b="1" dirty="0">
                <a:solidFill>
                  <a:schemeClr val="bg1"/>
                </a:solidFill>
              </a:rPr>
              <a:t>Hourly Rentals Trend</a:t>
            </a:r>
          </a:p>
        </c:rich>
      </c:tx>
      <c:layout>
        <c:manualLayout>
          <c:xMode val="edge"/>
          <c:yMode val="edge"/>
          <c:x val="0.56253566831635937"/>
          <c:y val="4.48458447816422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 Table'!$B$3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'Pivot Table'!$A$4:$A$27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'Pivot Table'!$B$4:$B$27</c:f>
              <c:numCache>
                <c:formatCode>General</c:formatCode>
                <c:ptCount val="24"/>
                <c:pt idx="0">
                  <c:v>703</c:v>
                </c:pt>
                <c:pt idx="1">
                  <c:v>460</c:v>
                </c:pt>
                <c:pt idx="2">
                  <c:v>294</c:v>
                </c:pt>
                <c:pt idx="3">
                  <c:v>151</c:v>
                </c:pt>
                <c:pt idx="4">
                  <c:v>69</c:v>
                </c:pt>
                <c:pt idx="5">
                  <c:v>164</c:v>
                </c:pt>
                <c:pt idx="6">
                  <c:v>822</c:v>
                </c:pt>
                <c:pt idx="7">
                  <c:v>2339</c:v>
                </c:pt>
                <c:pt idx="8">
                  <c:v>5388</c:v>
                </c:pt>
                <c:pt idx="9">
                  <c:v>3672</c:v>
                </c:pt>
                <c:pt idx="10">
                  <c:v>2253</c:v>
                </c:pt>
                <c:pt idx="11">
                  <c:v>2494</c:v>
                </c:pt>
                <c:pt idx="12">
                  <c:v>3283</c:v>
                </c:pt>
                <c:pt idx="13">
                  <c:v>3376</c:v>
                </c:pt>
                <c:pt idx="14">
                  <c:v>3200</c:v>
                </c:pt>
                <c:pt idx="15">
                  <c:v>3352</c:v>
                </c:pt>
                <c:pt idx="16">
                  <c:v>3928</c:v>
                </c:pt>
                <c:pt idx="17">
                  <c:v>6169</c:v>
                </c:pt>
                <c:pt idx="18">
                  <c:v>5283</c:v>
                </c:pt>
                <c:pt idx="19">
                  <c:v>3661</c:v>
                </c:pt>
                <c:pt idx="20">
                  <c:v>2656</c:v>
                </c:pt>
                <c:pt idx="21">
                  <c:v>1996</c:v>
                </c:pt>
                <c:pt idx="22">
                  <c:v>1508</c:v>
                </c:pt>
                <c:pt idx="23">
                  <c:v>1083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67-4D7E-B4E7-92A0401926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631791"/>
        <c:axId val="277108383"/>
      </c:lineChart>
      <c:catAx>
        <c:axId val="559631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108383"/>
        <c:crosses val="autoZero"/>
        <c:auto val="1"/>
        <c:lblAlgn val="ctr"/>
        <c:lblOffset val="100"/>
        <c:noMultiLvlLbl val="0"/>
      </c:catAx>
      <c:valAx>
        <c:axId val="2771083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631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[Final_combined_data.xlsx]Pivot Table!PivotTable9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sz="1800">
                <a:solidFill>
                  <a:schemeClr val="bg1"/>
                </a:solidFill>
              </a:rPr>
              <a:t>Registered vs Casual by Weekday</a:t>
            </a:r>
          </a:p>
        </c:rich>
      </c:tx>
      <c:layout>
        <c:manualLayout>
          <c:xMode val="edge"/>
          <c:yMode val="edge"/>
          <c:x val="0.61635965379310675"/>
          <c:y val="6.21089021284335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Table'!$AD$5</c:f>
              <c:strCache>
                <c:ptCount val="1"/>
                <c:pt idx="0">
                  <c:v>Sum of Casual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'Pivot Table'!$AC$6:$AC$12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'Pivot Table'!$AD$6:$AD$12</c:f>
              <c:numCache>
                <c:formatCode>General</c:formatCode>
                <c:ptCount val="7"/>
                <c:pt idx="0">
                  <c:v>534</c:v>
                </c:pt>
                <c:pt idx="1">
                  <c:v>457</c:v>
                </c:pt>
                <c:pt idx="2">
                  <c:v>344</c:v>
                </c:pt>
                <c:pt idx="3">
                  <c:v>332</c:v>
                </c:pt>
                <c:pt idx="4">
                  <c:v>552</c:v>
                </c:pt>
                <c:pt idx="5">
                  <c:v>1225</c:v>
                </c:pt>
                <c:pt idx="6">
                  <c:v>1477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A-4D83-897E-ABD95D381724}"/>
            </c:ext>
          </c:extLst>
        </c:ser>
        <c:ser>
          <c:idx val="1"/>
          <c:order val="1"/>
          <c:tx>
            <c:strRef>
              <c:f>'Pivot Table'!$AE$5</c:f>
              <c:strCache>
                <c:ptCount val="1"/>
                <c:pt idx="0">
                  <c:v>Sum of Registered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'Pivot Table'!$AC$6:$AC$12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'Pivot Table'!$AE$6:$AE$12</c:f>
              <c:numCache>
                <c:formatCode>General</c:formatCode>
                <c:ptCount val="7"/>
                <c:pt idx="0">
                  <c:v>7916</c:v>
                </c:pt>
                <c:pt idx="1">
                  <c:v>7926</c:v>
                </c:pt>
                <c:pt idx="2">
                  <c:v>7705</c:v>
                </c:pt>
                <c:pt idx="3">
                  <c:v>8126</c:v>
                </c:pt>
                <c:pt idx="4">
                  <c:v>8543</c:v>
                </c:pt>
                <c:pt idx="5">
                  <c:v>6523</c:v>
                </c:pt>
                <c:pt idx="6">
                  <c:v>6644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BA-4D83-897E-ABD95D381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7"/>
        <c:overlap val="-1"/>
        <c:axId val="9091279"/>
        <c:axId val="9088399"/>
      </c:barChart>
      <c:catAx>
        <c:axId val="909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8399"/>
        <c:crosses val="autoZero"/>
        <c:auto val="1"/>
        <c:lblAlgn val="ctr"/>
        <c:lblOffset val="100"/>
        <c:noMultiLvlLbl val="0"/>
      </c:catAx>
      <c:valAx>
        <c:axId val="9088399"/>
        <c:scaling>
          <c:orientation val="minMax"/>
          <c:max val="9000"/>
          <c:min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91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>
          <a:extLst>
            <a:ext uri="{FF2B5EF4-FFF2-40B4-BE49-F238E27FC236}">
              <a16:creationId xmlns:a16="http://schemas.microsoft.com/office/drawing/2014/main" id="{3F18BF50-7D37-A1A5-0591-5AE69FA8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:notes">
            <a:extLst>
              <a:ext uri="{FF2B5EF4-FFF2-40B4-BE49-F238E27FC236}">
                <a16:creationId xmlns:a16="http://schemas.microsoft.com/office/drawing/2014/main" id="{BFEF99DA-B384-441A-953A-30A13D6AD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1:notes">
            <a:extLst>
              <a:ext uri="{FF2B5EF4-FFF2-40B4-BE49-F238E27FC236}">
                <a16:creationId xmlns:a16="http://schemas.microsoft.com/office/drawing/2014/main" id="{58163EDC-ADBB-1CC1-8613-2AF2440734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765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844DD908-E741-00B6-D09E-9FD048871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>
            <a:extLst>
              <a:ext uri="{FF2B5EF4-FFF2-40B4-BE49-F238E27FC236}">
                <a16:creationId xmlns:a16="http://schemas.microsoft.com/office/drawing/2014/main" id="{A8D5CA81-5880-3464-CCF3-AC028B6E5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>
            <a:extLst>
              <a:ext uri="{FF2B5EF4-FFF2-40B4-BE49-F238E27FC236}">
                <a16:creationId xmlns:a16="http://schemas.microsoft.com/office/drawing/2014/main" id="{0F6EFBCE-42BC-C34E-9F8F-5757E1D22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867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4045454" y="-602754"/>
            <a:ext cx="10287000" cy="10889754"/>
            <a:chOff x="0" y="-803672"/>
            <a:chExt cx="13716000" cy="14519672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0" y="-803672"/>
              <a:ext cx="13716000" cy="14519672"/>
              <a:chOff x="0" y="-47625"/>
              <a:chExt cx="812800" cy="860425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20000"/>
                    </a:srgbClr>
                  </a:gs>
                  <a:gs pos="100000">
                    <a:srgbClr val="E0058B">
                      <a:alpha val="2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7" name="Google Shape;8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3"/>
            <p:cNvGrpSpPr/>
            <p:nvPr/>
          </p:nvGrpSpPr>
          <p:grpSpPr>
            <a:xfrm>
              <a:off x="890649" y="191350"/>
              <a:ext cx="11934701" cy="12634000"/>
              <a:chOff x="0" y="-47625"/>
              <a:chExt cx="812800" cy="860425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40000"/>
                    </a:srgbClr>
                  </a:gs>
                  <a:gs pos="100000">
                    <a:srgbClr val="E0058B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Google Shape;9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13"/>
            <p:cNvGrpSpPr/>
            <p:nvPr/>
          </p:nvGrpSpPr>
          <p:grpSpPr>
            <a:xfrm>
              <a:off x="1781299" y="1186373"/>
              <a:ext cx="10153403" cy="10748329"/>
              <a:chOff x="0" y="-47625"/>
              <a:chExt cx="812800" cy="860425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60000"/>
                    </a:srgbClr>
                  </a:gs>
                  <a:gs pos="100000">
                    <a:srgbClr val="E0058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Google Shape;9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2671948" y="2100697"/>
              <a:ext cx="8372104" cy="8919679"/>
              <a:chOff x="0" y="-47625"/>
              <a:chExt cx="670204" cy="714038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0" y="0"/>
                <a:ext cx="670204" cy="666413"/>
              </a:xfrm>
              <a:custGeom>
                <a:avLst/>
                <a:gdLst/>
                <a:ahLst/>
                <a:cxnLst/>
                <a:rect l="l" t="t" r="r" b="b"/>
                <a:pathLst>
                  <a:path w="670204" h="666413" extrusionOk="0">
                    <a:moveTo>
                      <a:pt x="0" y="0"/>
                    </a:moveTo>
                    <a:lnTo>
                      <a:pt x="670204" y="0"/>
                    </a:lnTo>
                    <a:lnTo>
                      <a:pt x="670204" y="666413"/>
                    </a:lnTo>
                    <a:lnTo>
                      <a:pt x="0" y="666413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80000"/>
                    </a:srgbClr>
                  </a:gs>
                  <a:gs pos="100000">
                    <a:srgbClr val="E0058B">
                      <a:alpha val="8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Google Shape;96;p13"/>
              <p:cNvSpPr txBox="1"/>
              <p:nvPr/>
            </p:nvSpPr>
            <p:spPr>
              <a:xfrm>
                <a:off x="0" y="-47625"/>
                <a:ext cx="670204" cy="714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3"/>
            <p:cNvGrpSpPr/>
            <p:nvPr/>
          </p:nvGrpSpPr>
          <p:grpSpPr>
            <a:xfrm>
              <a:off x="3562597" y="2991348"/>
              <a:ext cx="6590805" cy="7138380"/>
              <a:chOff x="0" y="-47625"/>
              <a:chExt cx="527607" cy="571442"/>
            </a:xfrm>
          </p:grpSpPr>
          <p:sp>
            <p:nvSpPr>
              <p:cNvPr id="98" name="Google Shape;98;p13"/>
              <p:cNvSpPr/>
              <p:nvPr/>
            </p:nvSpPr>
            <p:spPr>
              <a:xfrm>
                <a:off x="0" y="0"/>
                <a:ext cx="527607" cy="523817"/>
              </a:xfrm>
              <a:custGeom>
                <a:avLst/>
                <a:gdLst/>
                <a:ahLst/>
                <a:cxnLst/>
                <a:rect l="l" t="t" r="r" b="b"/>
                <a:pathLst>
                  <a:path w="527607" h="523817" extrusionOk="0">
                    <a:moveTo>
                      <a:pt x="0" y="0"/>
                    </a:moveTo>
                    <a:lnTo>
                      <a:pt x="527607" y="0"/>
                    </a:lnTo>
                    <a:lnTo>
                      <a:pt x="527607" y="523817"/>
                    </a:lnTo>
                    <a:lnTo>
                      <a:pt x="0" y="523817"/>
                    </a:lnTo>
                    <a:close/>
                  </a:path>
                </a:pathLst>
              </a:custGeom>
              <a:gradFill>
                <a:gsLst>
                  <a:gs pos="0">
                    <a:srgbClr val="FB861A"/>
                  </a:gs>
                  <a:gs pos="100000">
                    <a:srgbClr val="E0058B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9" name="Google Shape;99;p13"/>
              <p:cNvSpPr txBox="1"/>
              <p:nvPr/>
            </p:nvSpPr>
            <p:spPr>
              <a:xfrm>
                <a:off x="0" y="-47625"/>
                <a:ext cx="527607" cy="571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0" name="Google Shape;100;p13"/>
          <p:cNvSpPr txBox="1"/>
          <p:nvPr/>
        </p:nvSpPr>
        <p:spPr>
          <a:xfrm>
            <a:off x="11469046" y="9114325"/>
            <a:ext cx="337566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FFFFFF"/>
                </a:solidFill>
                <a:latin typeface="DM Sans"/>
                <a:sym typeface="DM Sans"/>
              </a:rPr>
              <a:t>Abdus Samad</a:t>
            </a:r>
            <a:endParaRPr dirty="0"/>
          </a:p>
        </p:txBody>
      </p:sp>
      <p:cxnSp>
        <p:nvCxnSpPr>
          <p:cNvPr id="101" name="Google Shape;101;p13"/>
          <p:cNvCxnSpPr/>
          <p:nvPr/>
        </p:nvCxnSpPr>
        <p:spPr>
          <a:xfrm>
            <a:off x="7746968" y="9188858"/>
            <a:ext cx="5986748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3"/>
          <p:cNvCxnSpPr>
            <a:cxnSpLocks/>
          </p:cNvCxnSpPr>
          <p:nvPr/>
        </p:nvCxnSpPr>
        <p:spPr>
          <a:xfrm>
            <a:off x="3707974" y="1322103"/>
            <a:ext cx="7032368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13"/>
          <p:cNvSpPr txBox="1"/>
          <p:nvPr/>
        </p:nvSpPr>
        <p:spPr>
          <a:xfrm>
            <a:off x="1255086" y="793644"/>
            <a:ext cx="596907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Elephant" panose="02020904090505020303" pitchFamily="18" charset="0"/>
                <a:ea typeface="Fira Code"/>
                <a:cs typeface="Fira Code"/>
                <a:sym typeface="Fira Code"/>
              </a:rPr>
              <a:t>Next Hikes IT Solutions</a:t>
            </a:r>
            <a:endParaRPr sz="2400" dirty="0">
              <a:latin typeface="Elephant" panose="02020904090505020303" pitchFamily="18" charset="0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319997" y="5605128"/>
            <a:ext cx="1378077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Elephant" panose="02020904090505020303" pitchFamily="18" charset="0"/>
              </a:rPr>
              <a:t>Bike Sharing Demand Analysis Project Using Excel</a:t>
            </a:r>
            <a:endParaRPr lang="en-IN" sz="7200" b="1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10290555" y="1070643"/>
            <a:ext cx="2711641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July</a:t>
            </a:r>
            <a:r>
              <a:rPr lang="en-US" sz="27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2025</a:t>
            </a:r>
            <a:endParaRPr dirty="0"/>
          </a:p>
        </p:txBody>
      </p:sp>
      <p:pic>
        <p:nvPicPr>
          <p:cNvPr id="4" name="Picture 3" descr="A group of bicycles parked in a parking lot&#10;&#10;AI-generated content may be incorrect.">
            <a:extLst>
              <a:ext uri="{FF2B5EF4-FFF2-40B4-BE49-F238E27FC236}">
                <a16:creationId xmlns:a16="http://schemas.microsoft.com/office/drawing/2014/main" id="{8F606A63-212D-E9DF-ECBF-2A78CCCD6F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16717402" y="2690614"/>
            <a:ext cx="4943104" cy="4906681"/>
          </a:xfrm>
          <a:prstGeom prst="rect">
            <a:avLst/>
          </a:prstGeom>
        </p:spPr>
      </p:pic>
      <p:pic>
        <p:nvPicPr>
          <p:cNvPr id="6" name="Picture 5" descr="A person on a bike&#10;&#10;AI-generated content may be incorrect.">
            <a:extLst>
              <a:ext uri="{FF2B5EF4-FFF2-40B4-BE49-F238E27FC236}">
                <a16:creationId xmlns:a16="http://schemas.microsoft.com/office/drawing/2014/main" id="{EBF0B7FD-5A2A-09A3-50C4-D9431BCB4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047315"/>
            <a:ext cx="13078382" cy="297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8463-4D0D-7FE4-7ECC-B1A500D3E1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" t="30096" r="69222" b="32100"/>
          <a:stretch/>
        </p:blipFill>
        <p:spPr>
          <a:xfrm>
            <a:off x="0" y="125560"/>
            <a:ext cx="1419639" cy="1435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/>
          <p:nvPr/>
        </p:nvSpPr>
        <p:spPr>
          <a:xfrm>
            <a:off x="332426" y="717156"/>
            <a:ext cx="8329523" cy="106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Key points</a:t>
            </a:r>
            <a:endParaRPr dirty="0"/>
          </a:p>
        </p:txBody>
      </p:sp>
      <p:cxnSp>
        <p:nvCxnSpPr>
          <p:cNvPr id="368" name="Google Shape;368;p23"/>
          <p:cNvCxnSpPr/>
          <p:nvPr/>
        </p:nvCxnSpPr>
        <p:spPr>
          <a:xfrm>
            <a:off x="1110764" y="9664065"/>
            <a:ext cx="10952241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9" name="Google Shape;369;p23"/>
          <p:cNvGrpSpPr/>
          <p:nvPr/>
        </p:nvGrpSpPr>
        <p:grpSpPr>
          <a:xfrm>
            <a:off x="13960108" y="-1664456"/>
            <a:ext cx="3995466" cy="13169717"/>
            <a:chOff x="0" y="-594926"/>
            <a:chExt cx="5327289" cy="17559623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0" y="-230650"/>
              <a:ext cx="5327289" cy="16622326"/>
              <a:chOff x="0" y="-47625"/>
              <a:chExt cx="315691" cy="985027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20000"/>
                    </a:srgbClr>
                  </a:gs>
                  <a:gs pos="100000">
                    <a:srgbClr val="E0058B">
                      <a:alpha val="2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" name="Google Shape;372;p23"/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345928" y="900908"/>
              <a:ext cx="4635433" cy="14463582"/>
              <a:chOff x="0" y="-47625"/>
              <a:chExt cx="315691" cy="985027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40000"/>
                    </a:srgbClr>
                  </a:gs>
                  <a:gs pos="100000">
                    <a:srgbClr val="E0058B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5" name="Google Shape;375;p23"/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23"/>
            <p:cNvGrpSpPr/>
            <p:nvPr/>
          </p:nvGrpSpPr>
          <p:grpSpPr>
            <a:xfrm>
              <a:off x="691856" y="586892"/>
              <a:ext cx="3943577" cy="15195987"/>
              <a:chOff x="0" y="-47625"/>
              <a:chExt cx="315691" cy="1216469"/>
            </a:xfrm>
          </p:grpSpPr>
          <p:sp>
            <p:nvSpPr>
              <p:cNvPr id="377" name="Google Shape;377;p23"/>
              <p:cNvSpPr/>
              <p:nvPr/>
            </p:nvSpPr>
            <p:spPr>
              <a:xfrm>
                <a:off x="0" y="0"/>
                <a:ext cx="315691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168844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60000"/>
                    </a:srgbClr>
                  </a:gs>
                  <a:gs pos="100000">
                    <a:srgbClr val="E0058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8" name="Google Shape;378;p23"/>
              <p:cNvSpPr txBox="1"/>
              <p:nvPr/>
            </p:nvSpPr>
            <p:spPr>
              <a:xfrm>
                <a:off x="0" y="-47625"/>
                <a:ext cx="315691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23"/>
            <p:cNvGrpSpPr/>
            <p:nvPr/>
          </p:nvGrpSpPr>
          <p:grpSpPr>
            <a:xfrm>
              <a:off x="1037783" y="586892"/>
              <a:ext cx="3251722" cy="15195987"/>
              <a:chOff x="0" y="-47625"/>
              <a:chExt cx="260307" cy="1216469"/>
            </a:xfrm>
          </p:grpSpPr>
          <p:sp>
            <p:nvSpPr>
              <p:cNvPr id="380" name="Google Shape;380;p23"/>
              <p:cNvSpPr/>
              <p:nvPr/>
            </p:nvSpPr>
            <p:spPr>
              <a:xfrm>
                <a:off x="0" y="0"/>
                <a:ext cx="260307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260307" h="1168844" extrusionOk="0">
                    <a:moveTo>
                      <a:pt x="0" y="0"/>
                    </a:moveTo>
                    <a:lnTo>
                      <a:pt x="260307" y="0"/>
                    </a:lnTo>
                    <a:lnTo>
                      <a:pt x="260307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80000"/>
                    </a:srgbClr>
                  </a:gs>
                  <a:gs pos="100000">
                    <a:srgbClr val="E0058B">
                      <a:alpha val="8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1" name="Google Shape;381;p23"/>
              <p:cNvSpPr txBox="1"/>
              <p:nvPr/>
            </p:nvSpPr>
            <p:spPr>
              <a:xfrm>
                <a:off x="0" y="-47625"/>
                <a:ext cx="260307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23"/>
            <p:cNvGrpSpPr/>
            <p:nvPr/>
          </p:nvGrpSpPr>
          <p:grpSpPr>
            <a:xfrm>
              <a:off x="1383711" y="-594926"/>
              <a:ext cx="2559866" cy="17559623"/>
              <a:chOff x="0" y="-47625"/>
              <a:chExt cx="204922" cy="1405683"/>
            </a:xfrm>
          </p:grpSpPr>
          <p:sp>
            <p:nvSpPr>
              <p:cNvPr id="383" name="Google Shape;383;p23"/>
              <p:cNvSpPr/>
              <p:nvPr/>
            </p:nvSpPr>
            <p:spPr>
              <a:xfrm>
                <a:off x="0" y="0"/>
                <a:ext cx="204922" cy="1358058"/>
              </a:xfrm>
              <a:custGeom>
                <a:avLst/>
                <a:gdLst/>
                <a:ahLst/>
                <a:cxnLst/>
                <a:rect l="l" t="t" r="r" b="b"/>
                <a:pathLst>
                  <a:path w="204922" h="1358058" extrusionOk="0">
                    <a:moveTo>
                      <a:pt x="0" y="0"/>
                    </a:moveTo>
                    <a:lnTo>
                      <a:pt x="204922" y="0"/>
                    </a:lnTo>
                    <a:lnTo>
                      <a:pt x="204922" y="1358058"/>
                    </a:lnTo>
                    <a:lnTo>
                      <a:pt x="0" y="1358058"/>
                    </a:lnTo>
                    <a:close/>
                  </a:path>
                </a:pathLst>
              </a:custGeom>
              <a:gradFill>
                <a:gsLst>
                  <a:gs pos="0">
                    <a:srgbClr val="FB861A"/>
                  </a:gs>
                  <a:gs pos="100000">
                    <a:srgbClr val="E0058B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4" name="Google Shape;384;p23"/>
              <p:cNvSpPr txBox="1"/>
              <p:nvPr/>
            </p:nvSpPr>
            <p:spPr>
              <a:xfrm>
                <a:off x="0" y="-47625"/>
                <a:ext cx="204922" cy="1405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20B5F2-C8CA-250C-1301-AC384340B4EC}"/>
              </a:ext>
            </a:extLst>
          </p:cNvPr>
          <p:cNvSpPr txBox="1"/>
          <p:nvPr/>
        </p:nvSpPr>
        <p:spPr>
          <a:xfrm>
            <a:off x="1110764" y="1990714"/>
            <a:ext cx="12071006" cy="7468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• Hourly demand shows clear commuting patterns (morning &amp; evening peaks).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• Temperature and humidity significantly influence rental activity.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• Higher windspeed correlates with reduced rentals.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• Registered users ride more on weekdays; casual users on weekends.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• Weather and time-based strategies can boost marketing and resource planning.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5"/>
          <p:cNvGrpSpPr/>
          <p:nvPr/>
        </p:nvGrpSpPr>
        <p:grpSpPr>
          <a:xfrm>
            <a:off x="797239" y="-4055865"/>
            <a:ext cx="16693522" cy="17795977"/>
            <a:chOff x="0" y="-47625"/>
            <a:chExt cx="1318994" cy="1406102"/>
          </a:xfrm>
        </p:grpSpPr>
        <p:sp>
          <p:nvSpPr>
            <p:cNvPr id="415" name="Google Shape;415;p25"/>
            <p:cNvSpPr/>
            <p:nvPr/>
          </p:nvSpPr>
          <p:spPr>
            <a:xfrm>
              <a:off x="0" y="0"/>
              <a:ext cx="1318994" cy="1358477"/>
            </a:xfrm>
            <a:custGeom>
              <a:avLst/>
              <a:gdLst/>
              <a:ahLst/>
              <a:cxnLst/>
              <a:rect l="l" t="t" r="r" b="b"/>
              <a:pathLst>
                <a:path w="1318994" h="1358477" extrusionOk="0">
                  <a:moveTo>
                    <a:pt x="0" y="0"/>
                  </a:moveTo>
                  <a:lnTo>
                    <a:pt x="1318994" y="0"/>
                  </a:lnTo>
                  <a:lnTo>
                    <a:pt x="1318994" y="1358477"/>
                  </a:lnTo>
                  <a:lnTo>
                    <a:pt x="0" y="1358477"/>
                  </a:lnTo>
                  <a:close/>
                </a:path>
              </a:pathLst>
            </a:custGeom>
            <a:gradFill>
              <a:gsLst>
                <a:gs pos="0">
                  <a:srgbClr val="FB861A">
                    <a:alpha val="20000"/>
                  </a:srgbClr>
                </a:gs>
                <a:gs pos="100000">
                  <a:srgbClr val="E0058B">
                    <a:alpha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6" name="Google Shape;416;p25"/>
            <p:cNvSpPr txBox="1"/>
            <p:nvPr/>
          </p:nvSpPr>
          <p:spPr>
            <a:xfrm>
              <a:off x="0" y="-47625"/>
              <a:ext cx="1318994" cy="1406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5" tIns="56575" rIns="56575" bIns="56575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25"/>
          <p:cNvGrpSpPr/>
          <p:nvPr/>
        </p:nvGrpSpPr>
        <p:grpSpPr>
          <a:xfrm>
            <a:off x="1881234" y="-2861142"/>
            <a:ext cx="14525533" cy="15484811"/>
            <a:chOff x="0" y="-47625"/>
            <a:chExt cx="1318994" cy="1406102"/>
          </a:xfrm>
        </p:grpSpPr>
        <p:sp>
          <p:nvSpPr>
            <p:cNvPr id="418" name="Google Shape;418;p25"/>
            <p:cNvSpPr/>
            <p:nvPr/>
          </p:nvSpPr>
          <p:spPr>
            <a:xfrm>
              <a:off x="0" y="0"/>
              <a:ext cx="1318994" cy="1358477"/>
            </a:xfrm>
            <a:custGeom>
              <a:avLst/>
              <a:gdLst/>
              <a:ahLst/>
              <a:cxnLst/>
              <a:rect l="l" t="t" r="r" b="b"/>
              <a:pathLst>
                <a:path w="1318994" h="1358477" extrusionOk="0">
                  <a:moveTo>
                    <a:pt x="0" y="0"/>
                  </a:moveTo>
                  <a:lnTo>
                    <a:pt x="1318994" y="0"/>
                  </a:lnTo>
                  <a:lnTo>
                    <a:pt x="1318994" y="1358477"/>
                  </a:lnTo>
                  <a:lnTo>
                    <a:pt x="0" y="1358477"/>
                  </a:lnTo>
                  <a:close/>
                </a:path>
              </a:pathLst>
            </a:custGeom>
            <a:gradFill>
              <a:gsLst>
                <a:gs pos="0">
                  <a:srgbClr val="FB861A">
                    <a:alpha val="40000"/>
                  </a:srgbClr>
                </a:gs>
                <a:gs pos="100000">
                  <a:srgbClr val="E0058B">
                    <a:alpha val="4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9" name="Google Shape;419;p25"/>
            <p:cNvSpPr txBox="1"/>
            <p:nvPr/>
          </p:nvSpPr>
          <p:spPr>
            <a:xfrm>
              <a:off x="0" y="-47625"/>
              <a:ext cx="1318994" cy="1406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5" tIns="56575" rIns="56575" bIns="56575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25"/>
          <p:cNvGrpSpPr/>
          <p:nvPr/>
        </p:nvGrpSpPr>
        <p:grpSpPr>
          <a:xfrm>
            <a:off x="2965229" y="-1666419"/>
            <a:ext cx="12357543" cy="13173645"/>
            <a:chOff x="0" y="-47625"/>
            <a:chExt cx="1318994" cy="1406102"/>
          </a:xfrm>
        </p:grpSpPr>
        <p:sp>
          <p:nvSpPr>
            <p:cNvPr id="421" name="Google Shape;421;p25"/>
            <p:cNvSpPr/>
            <p:nvPr/>
          </p:nvSpPr>
          <p:spPr>
            <a:xfrm>
              <a:off x="0" y="0"/>
              <a:ext cx="1318994" cy="1358477"/>
            </a:xfrm>
            <a:custGeom>
              <a:avLst/>
              <a:gdLst/>
              <a:ahLst/>
              <a:cxnLst/>
              <a:rect l="l" t="t" r="r" b="b"/>
              <a:pathLst>
                <a:path w="1318994" h="1358477" extrusionOk="0">
                  <a:moveTo>
                    <a:pt x="0" y="0"/>
                  </a:moveTo>
                  <a:lnTo>
                    <a:pt x="1318994" y="0"/>
                  </a:lnTo>
                  <a:lnTo>
                    <a:pt x="1318994" y="1358477"/>
                  </a:lnTo>
                  <a:lnTo>
                    <a:pt x="0" y="1358477"/>
                  </a:lnTo>
                  <a:close/>
                </a:path>
              </a:pathLst>
            </a:custGeom>
            <a:gradFill>
              <a:gsLst>
                <a:gs pos="0">
                  <a:srgbClr val="FB861A">
                    <a:alpha val="60000"/>
                  </a:srgbClr>
                </a:gs>
                <a:gs pos="100000">
                  <a:srgbClr val="E0058B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22" name="Google Shape;422;p25"/>
            <p:cNvSpPr txBox="1"/>
            <p:nvPr/>
          </p:nvSpPr>
          <p:spPr>
            <a:xfrm>
              <a:off x="0" y="-47625"/>
              <a:ext cx="1318994" cy="1406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5" tIns="56575" rIns="56575" bIns="56575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5"/>
          <p:cNvGrpSpPr/>
          <p:nvPr/>
        </p:nvGrpSpPr>
        <p:grpSpPr>
          <a:xfrm>
            <a:off x="4049224" y="-520300"/>
            <a:ext cx="10189553" cy="10881405"/>
            <a:chOff x="0" y="-47625"/>
            <a:chExt cx="1087592" cy="1161437"/>
          </a:xfrm>
        </p:grpSpPr>
        <p:sp>
          <p:nvSpPr>
            <p:cNvPr id="424" name="Google Shape;424;p25"/>
            <p:cNvSpPr/>
            <p:nvPr/>
          </p:nvSpPr>
          <p:spPr>
            <a:xfrm>
              <a:off x="0" y="0"/>
              <a:ext cx="1087592" cy="1113812"/>
            </a:xfrm>
            <a:custGeom>
              <a:avLst/>
              <a:gdLst/>
              <a:ahLst/>
              <a:cxnLst/>
              <a:rect l="l" t="t" r="r" b="b"/>
              <a:pathLst>
                <a:path w="1087592" h="1113812" extrusionOk="0">
                  <a:moveTo>
                    <a:pt x="0" y="0"/>
                  </a:moveTo>
                  <a:lnTo>
                    <a:pt x="1087592" y="0"/>
                  </a:lnTo>
                  <a:lnTo>
                    <a:pt x="1087592" y="1113812"/>
                  </a:lnTo>
                  <a:lnTo>
                    <a:pt x="0" y="1113812"/>
                  </a:lnTo>
                  <a:close/>
                </a:path>
              </a:pathLst>
            </a:custGeom>
            <a:gradFill>
              <a:gsLst>
                <a:gs pos="0">
                  <a:srgbClr val="FB861A">
                    <a:alpha val="80000"/>
                  </a:srgbClr>
                </a:gs>
                <a:gs pos="100000">
                  <a:srgbClr val="E0058B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25" name="Google Shape;425;p25"/>
            <p:cNvSpPr txBox="1"/>
            <p:nvPr/>
          </p:nvSpPr>
          <p:spPr>
            <a:xfrm>
              <a:off x="0" y="-47625"/>
              <a:ext cx="1087592" cy="1161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5" tIns="56575" rIns="56575" bIns="56575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7" name="Google Shape;427;p25"/>
          <p:cNvSpPr txBox="1"/>
          <p:nvPr/>
        </p:nvSpPr>
        <p:spPr>
          <a:xfrm>
            <a:off x="4049223" y="1017479"/>
            <a:ext cx="980252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IN" sz="8800" u="sng" dirty="0">
                <a:latin typeface="Elephant" panose="02020904090505020303" pitchFamily="18" charset="0"/>
              </a:rPr>
              <a:t>Conclusion</a:t>
            </a:r>
            <a:endParaRPr sz="1600" u="sng" dirty="0">
              <a:latin typeface="Elephant" panose="0202090409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9BE98-D2A3-88B0-6C87-EF959E218461}"/>
              </a:ext>
            </a:extLst>
          </p:cNvPr>
          <p:cNvSpPr txBox="1"/>
          <p:nvPr/>
        </p:nvSpPr>
        <p:spPr>
          <a:xfrm>
            <a:off x="4572000" y="3350181"/>
            <a:ext cx="9144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This Excel-based analysis provided valuable insights into bike rental behavior. With interactive dashboards and automation, business teams can now make faster, data-backed decisions with minimal manual effort.</a:t>
            </a:r>
          </a:p>
          <a:p>
            <a:pPr algn="ctr"/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27"/>
          <p:cNvGrpSpPr/>
          <p:nvPr/>
        </p:nvGrpSpPr>
        <p:grpSpPr>
          <a:xfrm>
            <a:off x="714865" y="439483"/>
            <a:ext cx="16858270" cy="9208098"/>
            <a:chOff x="0" y="-28575"/>
            <a:chExt cx="4440038" cy="2425178"/>
          </a:xfrm>
        </p:grpSpPr>
        <p:sp>
          <p:nvSpPr>
            <p:cNvPr id="523" name="Google Shape;523;p27"/>
            <p:cNvSpPr/>
            <p:nvPr/>
          </p:nvSpPr>
          <p:spPr>
            <a:xfrm>
              <a:off x="0" y="0"/>
              <a:ext cx="4440038" cy="2396603"/>
            </a:xfrm>
            <a:custGeom>
              <a:avLst/>
              <a:gdLst/>
              <a:ahLst/>
              <a:cxnLst/>
              <a:rect l="l" t="t" r="r" b="b"/>
              <a:pathLst>
                <a:path w="4440038" h="2396603" extrusionOk="0">
                  <a:moveTo>
                    <a:pt x="9185" y="0"/>
                  </a:moveTo>
                  <a:lnTo>
                    <a:pt x="4430854" y="0"/>
                  </a:lnTo>
                  <a:cubicBezTo>
                    <a:pt x="4435926" y="0"/>
                    <a:pt x="4440038" y="4112"/>
                    <a:pt x="4440038" y="9185"/>
                  </a:cubicBezTo>
                  <a:lnTo>
                    <a:pt x="4440038" y="2387418"/>
                  </a:lnTo>
                  <a:cubicBezTo>
                    <a:pt x="4440038" y="2389854"/>
                    <a:pt x="4439071" y="2392190"/>
                    <a:pt x="4437348" y="2393913"/>
                  </a:cubicBezTo>
                  <a:cubicBezTo>
                    <a:pt x="4435626" y="2395635"/>
                    <a:pt x="4433289" y="2396603"/>
                    <a:pt x="4430854" y="2396603"/>
                  </a:cubicBezTo>
                  <a:lnTo>
                    <a:pt x="9185" y="2396603"/>
                  </a:lnTo>
                  <a:cubicBezTo>
                    <a:pt x="6749" y="2396603"/>
                    <a:pt x="4413" y="2395635"/>
                    <a:pt x="2690" y="2393913"/>
                  </a:cubicBezTo>
                  <a:cubicBezTo>
                    <a:pt x="968" y="2392190"/>
                    <a:pt x="0" y="2389854"/>
                    <a:pt x="0" y="2387418"/>
                  </a:cubicBezTo>
                  <a:lnTo>
                    <a:pt x="0" y="9185"/>
                  </a:lnTo>
                  <a:cubicBezTo>
                    <a:pt x="0" y="6749"/>
                    <a:pt x="968" y="4413"/>
                    <a:pt x="2690" y="2690"/>
                  </a:cubicBezTo>
                  <a:cubicBezTo>
                    <a:pt x="4413" y="968"/>
                    <a:pt x="6749" y="0"/>
                    <a:pt x="9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 txBox="1"/>
            <p:nvPr/>
          </p:nvSpPr>
          <p:spPr>
            <a:xfrm>
              <a:off x="0" y="-28575"/>
              <a:ext cx="4440038" cy="2425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27"/>
          <p:cNvSpPr txBox="1"/>
          <p:nvPr/>
        </p:nvSpPr>
        <p:spPr>
          <a:xfrm>
            <a:off x="3957996" y="3558063"/>
            <a:ext cx="10372008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00" b="1" i="0" u="none" strike="noStrike" cap="none" dirty="0">
                <a:solidFill>
                  <a:srgbClr val="E0058B"/>
                </a:solidFill>
                <a:latin typeface="DM Sans"/>
                <a:ea typeface="DM Sans"/>
                <a:cs typeface="DM Sans"/>
                <a:sym typeface="DM Sans"/>
              </a:rPr>
              <a:t>Thanks</a:t>
            </a:r>
            <a:endParaRPr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/>
        </p:nvSpPr>
        <p:spPr>
          <a:xfrm>
            <a:off x="2026466" y="330554"/>
            <a:ext cx="1493610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IN" sz="6600" u="sng" dirty="0">
                <a:solidFill>
                  <a:schemeClr val="bg1"/>
                </a:solidFill>
                <a:latin typeface="Elephant" panose="02020904090505020303" pitchFamily="18" charset="0"/>
              </a:rPr>
              <a:t>Bike Sharing Demand Analysis</a:t>
            </a:r>
            <a:endParaRPr lang="en-IN" sz="6600" b="1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1165860" y="4661974"/>
            <a:ext cx="803283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Extract meaningful </a:t>
            </a:r>
            <a:r>
              <a:rPr lang="en-US" sz="2000" b="1" dirty="0">
                <a:solidFill>
                  <a:schemeClr val="bg1"/>
                </a:solidFill>
                <a:latin typeface="+mn-lt"/>
              </a:rPr>
              <a:t>insights</a:t>
            </a:r>
            <a:r>
              <a:rPr lang="en-US" sz="2000" dirty="0">
                <a:solidFill>
                  <a:schemeClr val="bg1"/>
                </a:solidFill>
              </a:rPr>
              <a:t> from hourly and daily rental data using pivot tables, charts, conditional logic, and formulas.</a:t>
            </a:r>
          </a:p>
        </p:txBody>
      </p:sp>
      <p:sp>
        <p:nvSpPr>
          <p:cNvPr id="115" name="Google Shape;115;p14"/>
          <p:cNvSpPr txBox="1"/>
          <p:nvPr/>
        </p:nvSpPr>
        <p:spPr>
          <a:xfrm>
            <a:off x="1165860" y="6299652"/>
            <a:ext cx="846582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Analyze patterns and trends to support </a:t>
            </a:r>
            <a:r>
              <a:rPr lang="en-US" sz="2000" b="1" dirty="0">
                <a:solidFill>
                  <a:schemeClr val="bg1"/>
                </a:solidFill>
                <a:latin typeface="+mn-lt"/>
              </a:rPr>
              <a:t>data-driven decision-making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across planning, marketing, and operational strategies.</a:t>
            </a:r>
          </a:p>
        </p:txBody>
      </p:sp>
      <p:sp>
        <p:nvSpPr>
          <p:cNvPr id="116" name="Google Shape;116;p14"/>
          <p:cNvSpPr txBox="1"/>
          <p:nvPr/>
        </p:nvSpPr>
        <p:spPr>
          <a:xfrm>
            <a:off x="1165860" y="5446767"/>
            <a:ext cx="846582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Understand the </a:t>
            </a:r>
            <a:r>
              <a:rPr lang="en-US" sz="2000" b="1" dirty="0">
                <a:solidFill>
                  <a:schemeClr val="bg1"/>
                </a:solidFill>
                <a:latin typeface="+mn-lt"/>
              </a:rPr>
              <a:t>impact of weather conditions, seasonal variations, and user types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(registered vs. casual) on rental behavior.</a:t>
            </a:r>
          </a:p>
        </p:txBody>
      </p:sp>
      <p:sp>
        <p:nvSpPr>
          <p:cNvPr id="117" name="Google Shape;117;p14"/>
          <p:cNvSpPr txBox="1"/>
          <p:nvPr/>
        </p:nvSpPr>
        <p:spPr>
          <a:xfrm>
            <a:off x="633721" y="2527361"/>
            <a:ext cx="9193182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23850" lvl="1" algn="just">
              <a:lnSpc>
                <a:spcPct val="140000"/>
              </a:lnSpc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+mn-lt"/>
                <a:cs typeface="Aptos Serif" panose="020B0502040204020203" pitchFamily="18" charset="0"/>
              </a:rPr>
              <a:t>The goal of this project is to </a:t>
            </a:r>
            <a:r>
              <a:rPr lang="en-US" sz="2400" b="1" dirty="0">
                <a:solidFill>
                  <a:schemeClr val="bg1"/>
                </a:solidFill>
                <a:latin typeface="+mn-lt"/>
                <a:cs typeface="Aptos Serif" panose="020B0502040204020203" pitchFamily="18" charset="0"/>
              </a:rPr>
              <a:t>analyze and visualize bike-sharing demand trends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Aptos Serif" panose="020B0502040204020203" pitchFamily="18" charset="0"/>
              </a:rPr>
              <a:t> by leveraging advanced Excel tools for </a:t>
            </a:r>
            <a:r>
              <a:rPr lang="en-US" sz="2400" b="1" dirty="0">
                <a:solidFill>
                  <a:schemeClr val="bg1"/>
                </a:solidFill>
                <a:latin typeface="+mn-lt"/>
                <a:cs typeface="Aptos Serif" panose="020B0502040204020203" pitchFamily="18" charset="0"/>
              </a:rPr>
              <a:t>data preprocessing, statistical analysis, and interactive dashboard creation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Aptos Serif" panose="020B0502040204020203" pitchFamily="18" charset="0"/>
              </a:rPr>
              <a:t>.</a:t>
            </a:r>
            <a:endParaRPr sz="2400" dirty="0">
              <a:solidFill>
                <a:schemeClr val="bg1"/>
              </a:solidFill>
              <a:latin typeface="+mn-lt"/>
              <a:cs typeface="Aptos Serif" panose="020B0502040204020203" pitchFamily="18" charset="0"/>
            </a:endParaRPr>
          </a:p>
        </p:txBody>
      </p:sp>
      <p:cxnSp>
        <p:nvCxnSpPr>
          <p:cNvPr id="120" name="Google Shape;120;p14"/>
          <p:cNvCxnSpPr/>
          <p:nvPr/>
        </p:nvCxnSpPr>
        <p:spPr>
          <a:xfrm>
            <a:off x="1668780" y="8633101"/>
            <a:ext cx="7722912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1" name="Google Shape;121;p14"/>
          <p:cNvGrpSpPr/>
          <p:nvPr/>
        </p:nvGrpSpPr>
        <p:grpSpPr>
          <a:xfrm>
            <a:off x="10280098" y="1326749"/>
            <a:ext cx="6979202" cy="7306352"/>
            <a:chOff x="0" y="-38100"/>
            <a:chExt cx="812800" cy="850900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FB861A">
                    <a:alpha val="20000"/>
                  </a:srgbClr>
                </a:gs>
                <a:gs pos="100000">
                  <a:srgbClr val="E0058B">
                    <a:alpha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375" tIns="38375" rIns="38375" bIns="38375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10733293" y="1822431"/>
            <a:ext cx="6072812" cy="6357475"/>
            <a:chOff x="0" y="-38100"/>
            <a:chExt cx="812800" cy="85090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FB861A">
                    <a:alpha val="40000"/>
                  </a:srgbClr>
                </a:gs>
                <a:gs pos="100000">
                  <a:srgbClr val="E0058B">
                    <a:alpha val="4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375" tIns="38375" rIns="38375" bIns="38375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11186488" y="2318113"/>
            <a:ext cx="5166422" cy="5408598"/>
            <a:chOff x="0" y="-38100"/>
            <a:chExt cx="812800" cy="850900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FB861A">
                    <a:alpha val="60000"/>
                  </a:srgbClr>
                </a:gs>
                <a:gs pos="100000">
                  <a:srgbClr val="E0058B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375" tIns="38375" rIns="38375" bIns="38375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15;p14">
            <a:extLst>
              <a:ext uri="{FF2B5EF4-FFF2-40B4-BE49-F238E27FC236}">
                <a16:creationId xmlns:a16="http://schemas.microsoft.com/office/drawing/2014/main" id="{3C1AFE62-1767-B333-2BF3-0C059F53C0B9}"/>
              </a:ext>
            </a:extLst>
          </p:cNvPr>
          <p:cNvSpPr txBox="1"/>
          <p:nvPr/>
        </p:nvSpPr>
        <p:spPr>
          <a:xfrm>
            <a:off x="1165860" y="7152538"/>
            <a:ext cx="803283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Ultimately, the project aims to </a:t>
            </a:r>
            <a:r>
              <a:rPr lang="en-US" sz="2000" b="1" dirty="0">
                <a:solidFill>
                  <a:schemeClr val="bg1"/>
                </a:solidFill>
                <a:latin typeface="+mn-lt"/>
              </a:rPr>
              <a:t>optimize resource allocation and improve service efficiency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for the bike-sharing system.</a:t>
            </a:r>
          </a:p>
        </p:txBody>
      </p:sp>
      <p:pic>
        <p:nvPicPr>
          <p:cNvPr id="6" name="Picture 5" descr="A row of green and black bicycles&#10;&#10;AI-generated content may be incorrect.">
            <a:extLst>
              <a:ext uri="{FF2B5EF4-FFF2-40B4-BE49-F238E27FC236}">
                <a16:creationId xmlns:a16="http://schemas.microsoft.com/office/drawing/2014/main" id="{1DFB027A-4242-D016-641F-C98A2B757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282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85286" y="3160697"/>
            <a:ext cx="3768826" cy="3991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5"/>
          <p:cNvCxnSpPr/>
          <p:nvPr/>
        </p:nvCxnSpPr>
        <p:spPr>
          <a:xfrm>
            <a:off x="1028700" y="9035415"/>
            <a:ext cx="16230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5"/>
          <p:cNvSpPr/>
          <p:nvPr/>
        </p:nvSpPr>
        <p:spPr>
          <a:xfrm>
            <a:off x="10419480" y="1510469"/>
            <a:ext cx="6839820" cy="6839820"/>
          </a:xfrm>
          <a:custGeom>
            <a:avLst/>
            <a:gdLst/>
            <a:ahLst/>
            <a:cxnLst/>
            <a:rect l="l" t="t" r="r" b="b"/>
            <a:pathLst>
              <a:path w="6839820" h="6839820" extrusionOk="0">
                <a:moveTo>
                  <a:pt x="0" y="0"/>
                </a:moveTo>
                <a:lnTo>
                  <a:pt x="6839820" y="0"/>
                </a:lnTo>
                <a:lnTo>
                  <a:pt x="6839820" y="6839820"/>
                </a:lnTo>
                <a:lnTo>
                  <a:pt x="0" y="6839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grpSp>
        <p:nvGrpSpPr>
          <p:cNvPr id="142" name="Google Shape;142;p15"/>
          <p:cNvGrpSpPr/>
          <p:nvPr/>
        </p:nvGrpSpPr>
        <p:grpSpPr>
          <a:xfrm rot="5400000">
            <a:off x="8003117" y="-909291"/>
            <a:ext cx="3995466" cy="25040868"/>
            <a:chOff x="0" y="-594926"/>
            <a:chExt cx="5327289" cy="33387823"/>
          </a:xfrm>
        </p:grpSpPr>
        <p:grpSp>
          <p:nvGrpSpPr>
            <p:cNvPr id="143" name="Google Shape;143;p15"/>
            <p:cNvGrpSpPr/>
            <p:nvPr/>
          </p:nvGrpSpPr>
          <p:grpSpPr>
            <a:xfrm>
              <a:off x="0" y="303984"/>
              <a:ext cx="5327289" cy="31381257"/>
              <a:chOff x="0" y="-47625"/>
              <a:chExt cx="315691" cy="1859630"/>
            </a:xfrm>
          </p:grpSpPr>
          <p:sp>
            <p:nvSpPr>
              <p:cNvPr id="144" name="Google Shape;144;p15"/>
              <p:cNvSpPr/>
              <p:nvPr/>
            </p:nvSpPr>
            <p:spPr>
              <a:xfrm>
                <a:off x="0" y="0"/>
                <a:ext cx="315691" cy="1812005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812005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812005"/>
                    </a:lnTo>
                    <a:lnTo>
                      <a:pt x="0" y="181200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20000"/>
                    </a:srgbClr>
                  </a:gs>
                  <a:gs pos="100000">
                    <a:srgbClr val="E0058B">
                      <a:alpha val="2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5" name="Google Shape;145;p15"/>
              <p:cNvSpPr txBox="1"/>
              <p:nvPr/>
            </p:nvSpPr>
            <p:spPr>
              <a:xfrm>
                <a:off x="0" y="-47625"/>
                <a:ext cx="315691" cy="1859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" name="Google Shape;146;p15"/>
            <p:cNvGrpSpPr/>
            <p:nvPr/>
          </p:nvGrpSpPr>
          <p:grpSpPr>
            <a:xfrm>
              <a:off x="345928" y="2393915"/>
              <a:ext cx="4635433" cy="27305769"/>
              <a:chOff x="0" y="-47625"/>
              <a:chExt cx="315691" cy="1859630"/>
            </a:xfrm>
          </p:grpSpPr>
          <p:sp>
            <p:nvSpPr>
              <p:cNvPr id="147" name="Google Shape;147;p15"/>
              <p:cNvSpPr/>
              <p:nvPr/>
            </p:nvSpPr>
            <p:spPr>
              <a:xfrm>
                <a:off x="0" y="0"/>
                <a:ext cx="315691" cy="1812005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812005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812005"/>
                    </a:lnTo>
                    <a:lnTo>
                      <a:pt x="0" y="181200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40000"/>
                    </a:srgbClr>
                  </a:gs>
                  <a:gs pos="100000">
                    <a:srgbClr val="E0058B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8" name="Google Shape;148;p15"/>
              <p:cNvSpPr txBox="1"/>
              <p:nvPr/>
            </p:nvSpPr>
            <p:spPr>
              <a:xfrm>
                <a:off x="0" y="-47625"/>
                <a:ext cx="315691" cy="1859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149;p15"/>
            <p:cNvGrpSpPr/>
            <p:nvPr/>
          </p:nvGrpSpPr>
          <p:grpSpPr>
            <a:xfrm>
              <a:off x="691856" y="1689538"/>
              <a:ext cx="3943577" cy="28818895"/>
              <a:chOff x="0" y="-47625"/>
              <a:chExt cx="315691" cy="2307010"/>
            </a:xfrm>
          </p:grpSpPr>
          <p:sp>
            <p:nvSpPr>
              <p:cNvPr id="150" name="Google Shape;150;p15"/>
              <p:cNvSpPr/>
              <p:nvPr/>
            </p:nvSpPr>
            <p:spPr>
              <a:xfrm>
                <a:off x="0" y="0"/>
                <a:ext cx="315691" cy="2259385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2259385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2259385"/>
                    </a:lnTo>
                    <a:lnTo>
                      <a:pt x="0" y="225938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60000"/>
                    </a:srgbClr>
                  </a:gs>
                  <a:gs pos="100000">
                    <a:srgbClr val="E0058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1" name="Google Shape;151;p15"/>
              <p:cNvSpPr txBox="1"/>
              <p:nvPr/>
            </p:nvSpPr>
            <p:spPr>
              <a:xfrm>
                <a:off x="0" y="-47625"/>
                <a:ext cx="315691" cy="2307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15"/>
            <p:cNvGrpSpPr/>
            <p:nvPr/>
          </p:nvGrpSpPr>
          <p:grpSpPr>
            <a:xfrm>
              <a:off x="1037783" y="1689538"/>
              <a:ext cx="3251722" cy="28818895"/>
              <a:chOff x="0" y="-47625"/>
              <a:chExt cx="260307" cy="2307010"/>
            </a:xfrm>
          </p:grpSpPr>
          <p:sp>
            <p:nvSpPr>
              <p:cNvPr id="153" name="Google Shape;153;p15"/>
              <p:cNvSpPr/>
              <p:nvPr/>
            </p:nvSpPr>
            <p:spPr>
              <a:xfrm>
                <a:off x="0" y="0"/>
                <a:ext cx="260307" cy="2259385"/>
              </a:xfrm>
              <a:custGeom>
                <a:avLst/>
                <a:gdLst/>
                <a:ahLst/>
                <a:cxnLst/>
                <a:rect l="l" t="t" r="r" b="b"/>
                <a:pathLst>
                  <a:path w="260307" h="2259385" extrusionOk="0">
                    <a:moveTo>
                      <a:pt x="0" y="0"/>
                    </a:moveTo>
                    <a:lnTo>
                      <a:pt x="260307" y="0"/>
                    </a:lnTo>
                    <a:lnTo>
                      <a:pt x="260307" y="2259385"/>
                    </a:lnTo>
                    <a:lnTo>
                      <a:pt x="0" y="225938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80000"/>
                    </a:srgbClr>
                  </a:gs>
                  <a:gs pos="100000">
                    <a:srgbClr val="E0058B">
                      <a:alpha val="8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4" name="Google Shape;154;p15"/>
              <p:cNvSpPr txBox="1"/>
              <p:nvPr/>
            </p:nvSpPr>
            <p:spPr>
              <a:xfrm>
                <a:off x="0" y="-47625"/>
                <a:ext cx="260307" cy="2307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15"/>
            <p:cNvGrpSpPr/>
            <p:nvPr/>
          </p:nvGrpSpPr>
          <p:grpSpPr>
            <a:xfrm>
              <a:off x="1383711" y="-594926"/>
              <a:ext cx="2559866" cy="33387823"/>
              <a:chOff x="0" y="-47625"/>
              <a:chExt cx="204922" cy="2672761"/>
            </a:xfrm>
          </p:grpSpPr>
          <p:sp>
            <p:nvSpPr>
              <p:cNvPr id="156" name="Google Shape;156;p15"/>
              <p:cNvSpPr/>
              <p:nvPr/>
            </p:nvSpPr>
            <p:spPr>
              <a:xfrm>
                <a:off x="0" y="0"/>
                <a:ext cx="204922" cy="2625136"/>
              </a:xfrm>
              <a:custGeom>
                <a:avLst/>
                <a:gdLst/>
                <a:ahLst/>
                <a:cxnLst/>
                <a:rect l="l" t="t" r="r" b="b"/>
                <a:pathLst>
                  <a:path w="204922" h="2625136" extrusionOk="0">
                    <a:moveTo>
                      <a:pt x="0" y="0"/>
                    </a:moveTo>
                    <a:lnTo>
                      <a:pt x="204922" y="0"/>
                    </a:lnTo>
                    <a:lnTo>
                      <a:pt x="204922" y="2625136"/>
                    </a:lnTo>
                    <a:lnTo>
                      <a:pt x="0" y="2625136"/>
                    </a:lnTo>
                    <a:close/>
                  </a:path>
                </a:pathLst>
              </a:custGeom>
              <a:gradFill>
                <a:gsLst>
                  <a:gs pos="0">
                    <a:srgbClr val="FB861A"/>
                  </a:gs>
                  <a:gs pos="100000">
                    <a:srgbClr val="E0058B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7" name="Google Shape;157;p15"/>
              <p:cNvSpPr txBox="1"/>
              <p:nvPr/>
            </p:nvSpPr>
            <p:spPr>
              <a:xfrm>
                <a:off x="0" y="-47625"/>
                <a:ext cx="204922" cy="2672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8" name="Google Shape;158;p15"/>
          <p:cNvSpPr txBox="1"/>
          <p:nvPr/>
        </p:nvSpPr>
        <p:spPr>
          <a:xfrm>
            <a:off x="845820" y="798585"/>
            <a:ext cx="939078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IN" sz="8000" b="1" dirty="0">
                <a:solidFill>
                  <a:schemeClr val="bg1"/>
                </a:solidFill>
              </a:rPr>
              <a:t>Data Preparation &amp; Merging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32F43FD-E697-7858-1480-7AFCD6E26238}"/>
              </a:ext>
            </a:extLst>
          </p:cNvPr>
          <p:cNvSpPr txBox="1">
            <a:spLocks/>
          </p:cNvSpPr>
          <p:nvPr/>
        </p:nvSpPr>
        <p:spPr>
          <a:xfrm>
            <a:off x="1028700" y="2011680"/>
            <a:ext cx="9390780" cy="72348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</a:rPr>
              <a:t>Cleaned data: </a:t>
            </a:r>
            <a:r>
              <a:rPr lang="en-US" sz="3600" dirty="0">
                <a:solidFill>
                  <a:schemeClr val="bg1"/>
                </a:solidFill>
              </a:rPr>
              <a:t>Removed duplicates, Missing Value, formatted date, added fields.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</a:rPr>
              <a:t>Merged datasets </a:t>
            </a:r>
            <a:r>
              <a:rPr lang="en-US" sz="3600" dirty="0">
                <a:solidFill>
                  <a:schemeClr val="bg1"/>
                </a:solidFill>
              </a:rPr>
              <a:t>using 'instant', '</a:t>
            </a:r>
            <a:r>
              <a:rPr lang="en-US" sz="3600" dirty="0" err="1">
                <a:solidFill>
                  <a:schemeClr val="bg1"/>
                </a:solidFill>
              </a:rPr>
              <a:t>dteday</a:t>
            </a:r>
            <a:r>
              <a:rPr lang="en-US" sz="3600" dirty="0">
                <a:solidFill>
                  <a:schemeClr val="bg1"/>
                </a:solidFill>
              </a:rPr>
              <a:t>', with Power Query.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</a:rPr>
              <a:t>Created new columns</a:t>
            </a:r>
            <a:r>
              <a:rPr lang="en-US" sz="3600" dirty="0">
                <a:solidFill>
                  <a:schemeClr val="bg1"/>
                </a:solidFill>
              </a:rPr>
              <a:t>: Total Rentals, Day Type, Weekend Flag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B37AA-D85A-A87D-8301-9EFBF6AC39B2}"/>
              </a:ext>
            </a:extLst>
          </p:cNvPr>
          <p:cNvSpPr txBox="1"/>
          <p:nvPr/>
        </p:nvSpPr>
        <p:spPr>
          <a:xfrm>
            <a:off x="1028700" y="9136949"/>
            <a:ext cx="1251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Ensured data integrity by removing errors, merging records, and standardizing fields for precise analysis.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6"/>
          <p:cNvGrpSpPr/>
          <p:nvPr/>
        </p:nvGrpSpPr>
        <p:grpSpPr>
          <a:xfrm rot="5400000">
            <a:off x="8003117" y="-13794267"/>
            <a:ext cx="3995466" cy="25040868"/>
            <a:chOff x="0" y="-594926"/>
            <a:chExt cx="5327289" cy="33387823"/>
          </a:xfrm>
        </p:grpSpPr>
        <p:grpSp>
          <p:nvGrpSpPr>
            <p:cNvPr id="166" name="Google Shape;166;p16"/>
            <p:cNvGrpSpPr/>
            <p:nvPr/>
          </p:nvGrpSpPr>
          <p:grpSpPr>
            <a:xfrm>
              <a:off x="0" y="303984"/>
              <a:ext cx="5327289" cy="31381257"/>
              <a:chOff x="0" y="-47625"/>
              <a:chExt cx="315691" cy="1859630"/>
            </a:xfrm>
          </p:grpSpPr>
          <p:sp>
            <p:nvSpPr>
              <p:cNvPr id="167" name="Google Shape;167;p16"/>
              <p:cNvSpPr/>
              <p:nvPr/>
            </p:nvSpPr>
            <p:spPr>
              <a:xfrm>
                <a:off x="0" y="0"/>
                <a:ext cx="315691" cy="1812005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812005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812005"/>
                    </a:lnTo>
                    <a:lnTo>
                      <a:pt x="0" y="181200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20000"/>
                    </a:srgbClr>
                  </a:gs>
                  <a:gs pos="100000">
                    <a:srgbClr val="E0058B">
                      <a:alpha val="2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8" name="Google Shape;168;p16"/>
              <p:cNvSpPr txBox="1"/>
              <p:nvPr/>
            </p:nvSpPr>
            <p:spPr>
              <a:xfrm>
                <a:off x="0" y="-47625"/>
                <a:ext cx="315691" cy="1859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16"/>
            <p:cNvGrpSpPr/>
            <p:nvPr/>
          </p:nvGrpSpPr>
          <p:grpSpPr>
            <a:xfrm>
              <a:off x="345928" y="2393915"/>
              <a:ext cx="4635433" cy="27305769"/>
              <a:chOff x="0" y="-47625"/>
              <a:chExt cx="315691" cy="1859630"/>
            </a:xfrm>
          </p:grpSpPr>
          <p:sp>
            <p:nvSpPr>
              <p:cNvPr id="170" name="Google Shape;170;p16"/>
              <p:cNvSpPr/>
              <p:nvPr/>
            </p:nvSpPr>
            <p:spPr>
              <a:xfrm>
                <a:off x="0" y="0"/>
                <a:ext cx="315691" cy="1812005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812005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812005"/>
                    </a:lnTo>
                    <a:lnTo>
                      <a:pt x="0" y="181200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40000"/>
                    </a:srgbClr>
                  </a:gs>
                  <a:gs pos="100000">
                    <a:srgbClr val="E0058B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1" name="Google Shape;171;p16"/>
              <p:cNvSpPr txBox="1"/>
              <p:nvPr/>
            </p:nvSpPr>
            <p:spPr>
              <a:xfrm>
                <a:off x="0" y="-47625"/>
                <a:ext cx="315691" cy="1859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6"/>
            <p:cNvGrpSpPr/>
            <p:nvPr/>
          </p:nvGrpSpPr>
          <p:grpSpPr>
            <a:xfrm>
              <a:off x="691856" y="1689538"/>
              <a:ext cx="3943577" cy="28818895"/>
              <a:chOff x="0" y="-47625"/>
              <a:chExt cx="315691" cy="2307010"/>
            </a:xfrm>
          </p:grpSpPr>
          <p:sp>
            <p:nvSpPr>
              <p:cNvPr id="173" name="Google Shape;173;p16"/>
              <p:cNvSpPr/>
              <p:nvPr/>
            </p:nvSpPr>
            <p:spPr>
              <a:xfrm>
                <a:off x="0" y="0"/>
                <a:ext cx="315691" cy="2259385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2259385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2259385"/>
                    </a:lnTo>
                    <a:lnTo>
                      <a:pt x="0" y="225938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60000"/>
                    </a:srgbClr>
                  </a:gs>
                  <a:gs pos="100000">
                    <a:srgbClr val="E0058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4" name="Google Shape;174;p16"/>
              <p:cNvSpPr txBox="1"/>
              <p:nvPr/>
            </p:nvSpPr>
            <p:spPr>
              <a:xfrm>
                <a:off x="0" y="-47625"/>
                <a:ext cx="315691" cy="2307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6"/>
            <p:cNvGrpSpPr/>
            <p:nvPr/>
          </p:nvGrpSpPr>
          <p:grpSpPr>
            <a:xfrm>
              <a:off x="1037783" y="1689538"/>
              <a:ext cx="3251722" cy="28818895"/>
              <a:chOff x="0" y="-47625"/>
              <a:chExt cx="260307" cy="2307010"/>
            </a:xfrm>
          </p:grpSpPr>
          <p:sp>
            <p:nvSpPr>
              <p:cNvPr id="176" name="Google Shape;176;p16"/>
              <p:cNvSpPr/>
              <p:nvPr/>
            </p:nvSpPr>
            <p:spPr>
              <a:xfrm>
                <a:off x="0" y="0"/>
                <a:ext cx="260307" cy="2259385"/>
              </a:xfrm>
              <a:custGeom>
                <a:avLst/>
                <a:gdLst/>
                <a:ahLst/>
                <a:cxnLst/>
                <a:rect l="l" t="t" r="r" b="b"/>
                <a:pathLst>
                  <a:path w="260307" h="2259385" extrusionOk="0">
                    <a:moveTo>
                      <a:pt x="0" y="0"/>
                    </a:moveTo>
                    <a:lnTo>
                      <a:pt x="260307" y="0"/>
                    </a:lnTo>
                    <a:lnTo>
                      <a:pt x="260307" y="2259385"/>
                    </a:lnTo>
                    <a:lnTo>
                      <a:pt x="0" y="225938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80000"/>
                    </a:srgbClr>
                  </a:gs>
                  <a:gs pos="100000">
                    <a:srgbClr val="E0058B">
                      <a:alpha val="8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7" name="Google Shape;177;p16"/>
              <p:cNvSpPr txBox="1"/>
              <p:nvPr/>
            </p:nvSpPr>
            <p:spPr>
              <a:xfrm>
                <a:off x="0" y="-47625"/>
                <a:ext cx="260307" cy="2307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>
              <a:off x="1383711" y="-594926"/>
              <a:ext cx="2559866" cy="33387823"/>
              <a:chOff x="0" y="-47625"/>
              <a:chExt cx="204922" cy="2672761"/>
            </a:xfrm>
          </p:grpSpPr>
          <p:sp>
            <p:nvSpPr>
              <p:cNvPr id="179" name="Google Shape;179;p16"/>
              <p:cNvSpPr/>
              <p:nvPr/>
            </p:nvSpPr>
            <p:spPr>
              <a:xfrm>
                <a:off x="0" y="0"/>
                <a:ext cx="204922" cy="2625136"/>
              </a:xfrm>
              <a:custGeom>
                <a:avLst/>
                <a:gdLst/>
                <a:ahLst/>
                <a:cxnLst/>
                <a:rect l="l" t="t" r="r" b="b"/>
                <a:pathLst>
                  <a:path w="204922" h="2625136" extrusionOk="0">
                    <a:moveTo>
                      <a:pt x="0" y="0"/>
                    </a:moveTo>
                    <a:lnTo>
                      <a:pt x="204922" y="0"/>
                    </a:lnTo>
                    <a:lnTo>
                      <a:pt x="204922" y="2625136"/>
                    </a:lnTo>
                    <a:lnTo>
                      <a:pt x="0" y="2625136"/>
                    </a:lnTo>
                    <a:close/>
                  </a:path>
                </a:pathLst>
              </a:custGeom>
              <a:gradFill>
                <a:gsLst>
                  <a:gs pos="0">
                    <a:srgbClr val="FB861A"/>
                  </a:gs>
                  <a:gs pos="100000">
                    <a:srgbClr val="E0058B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0" name="Google Shape;180;p16"/>
              <p:cNvSpPr txBox="1"/>
              <p:nvPr/>
            </p:nvSpPr>
            <p:spPr>
              <a:xfrm>
                <a:off x="0" y="-47625"/>
                <a:ext cx="204922" cy="2672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4" name="Google Shape;184;p16"/>
          <p:cNvSpPr txBox="1"/>
          <p:nvPr/>
        </p:nvSpPr>
        <p:spPr>
          <a:xfrm>
            <a:off x="988735" y="1018158"/>
            <a:ext cx="1659985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IN" sz="6000" dirty="0">
                <a:solidFill>
                  <a:schemeClr val="bg1"/>
                </a:solidFill>
                <a:latin typeface="Elephant" panose="02020904090505020303" pitchFamily="18" charset="0"/>
              </a:rPr>
              <a:t>Analysis, Dashboarding  &amp; VBA Automation</a:t>
            </a:r>
            <a:endParaRPr sz="6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1478706" y="3672060"/>
            <a:ext cx="17640567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4400" b="1" dirty="0">
                <a:solidFill>
                  <a:schemeClr val="bg1"/>
                </a:solidFill>
              </a:rPr>
              <a:t>Used formulas: </a:t>
            </a:r>
            <a:r>
              <a:rPr lang="en-US" sz="4400" dirty="0">
                <a:solidFill>
                  <a:schemeClr val="bg1"/>
                </a:solidFill>
              </a:rPr>
              <a:t>SUMIF, COUNTIF, STDEV, CORREL for calculations.</a:t>
            </a:r>
          </a:p>
        </p:txBody>
      </p:sp>
      <p:sp>
        <p:nvSpPr>
          <p:cNvPr id="186" name="Google Shape;186;p16"/>
          <p:cNvSpPr txBox="1"/>
          <p:nvPr/>
        </p:nvSpPr>
        <p:spPr>
          <a:xfrm>
            <a:off x="1478706" y="5311641"/>
            <a:ext cx="1561991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Created </a:t>
            </a:r>
            <a:r>
              <a:rPr lang="en-US" sz="4400" b="1" dirty="0">
                <a:solidFill>
                  <a:schemeClr val="bg1"/>
                </a:solidFill>
              </a:rPr>
              <a:t>pivot tables </a:t>
            </a:r>
            <a:r>
              <a:rPr lang="en-US" sz="4400" dirty="0">
                <a:solidFill>
                  <a:schemeClr val="bg1"/>
                </a:solidFill>
              </a:rPr>
              <a:t>for time, user, and weather trends.</a:t>
            </a:r>
          </a:p>
        </p:txBody>
      </p:sp>
      <p:sp>
        <p:nvSpPr>
          <p:cNvPr id="187" name="Google Shape;187;p16"/>
          <p:cNvSpPr txBox="1"/>
          <p:nvPr/>
        </p:nvSpPr>
        <p:spPr>
          <a:xfrm>
            <a:off x="1478706" y="6426660"/>
            <a:ext cx="1590923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Designed interactive </a:t>
            </a:r>
            <a:r>
              <a:rPr lang="en-US" sz="4400" b="1" dirty="0">
                <a:solidFill>
                  <a:schemeClr val="bg1"/>
                </a:solidFill>
              </a:rPr>
              <a:t>dashboard</a:t>
            </a:r>
            <a:r>
              <a:rPr lang="en-US" sz="4400" dirty="0">
                <a:solidFill>
                  <a:schemeClr val="bg1"/>
                </a:solidFill>
              </a:rPr>
              <a:t> with slicers and charts.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AD718-B4DD-655A-887C-7E38DD9C98C0}"/>
              </a:ext>
            </a:extLst>
          </p:cNvPr>
          <p:cNvSpPr txBox="1"/>
          <p:nvPr/>
        </p:nvSpPr>
        <p:spPr>
          <a:xfrm>
            <a:off x="1395578" y="7435299"/>
            <a:ext cx="163936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  Created macro to refresh all pivot tables and apply formatting.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34FE5-294D-ACFD-14A4-7920B3761628}"/>
              </a:ext>
            </a:extLst>
          </p:cNvPr>
          <p:cNvSpPr txBox="1"/>
          <p:nvPr/>
        </p:nvSpPr>
        <p:spPr>
          <a:xfrm>
            <a:off x="1395578" y="8419166"/>
            <a:ext cx="15084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  Linked macro to 'Refresh &amp; Format' button on dashboard.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5">
          <a:extLst>
            <a:ext uri="{FF2B5EF4-FFF2-40B4-BE49-F238E27FC236}">
              <a16:creationId xmlns:a16="http://schemas.microsoft.com/office/drawing/2014/main" id="{FF5B351E-8B36-A8B3-290E-1F131250F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>
            <a:extLst>
              <a:ext uri="{FF2B5EF4-FFF2-40B4-BE49-F238E27FC236}">
                <a16:creationId xmlns:a16="http://schemas.microsoft.com/office/drawing/2014/main" id="{7781EF90-DAA7-7257-A1CE-1C4DD76525F3}"/>
              </a:ext>
            </a:extLst>
          </p:cNvPr>
          <p:cNvSpPr txBox="1"/>
          <p:nvPr/>
        </p:nvSpPr>
        <p:spPr>
          <a:xfrm>
            <a:off x="332426" y="20478"/>
            <a:ext cx="1385710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8000" dirty="0">
                <a:solidFill>
                  <a:schemeClr val="bg1"/>
                </a:solidFill>
                <a:latin typeface="Elephant" panose="02020904090505020303" pitchFamily="18" charset="0"/>
              </a:rPr>
              <a:t>Data After Preprocessing</a:t>
            </a:r>
            <a:endParaRPr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cxnSp>
        <p:nvCxnSpPr>
          <p:cNvPr id="368" name="Google Shape;368;p23">
            <a:extLst>
              <a:ext uri="{FF2B5EF4-FFF2-40B4-BE49-F238E27FC236}">
                <a16:creationId xmlns:a16="http://schemas.microsoft.com/office/drawing/2014/main" id="{28F7F53C-0AB0-9090-8161-6A5604932878}"/>
              </a:ext>
            </a:extLst>
          </p:cNvPr>
          <p:cNvCxnSpPr/>
          <p:nvPr/>
        </p:nvCxnSpPr>
        <p:spPr>
          <a:xfrm>
            <a:off x="4343400" y="10015129"/>
            <a:ext cx="10952241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9" name="Google Shape;369;p23">
            <a:extLst>
              <a:ext uri="{FF2B5EF4-FFF2-40B4-BE49-F238E27FC236}">
                <a16:creationId xmlns:a16="http://schemas.microsoft.com/office/drawing/2014/main" id="{29A5449D-4986-11DB-16EC-EC1DA53D208B}"/>
              </a:ext>
            </a:extLst>
          </p:cNvPr>
          <p:cNvGrpSpPr/>
          <p:nvPr/>
        </p:nvGrpSpPr>
        <p:grpSpPr>
          <a:xfrm>
            <a:off x="16126422" y="-1036246"/>
            <a:ext cx="3139411" cy="11649497"/>
            <a:chOff x="0" y="-594926"/>
            <a:chExt cx="5327289" cy="17559623"/>
          </a:xfrm>
        </p:grpSpPr>
        <p:grpSp>
          <p:nvGrpSpPr>
            <p:cNvPr id="370" name="Google Shape;370;p23">
              <a:extLst>
                <a:ext uri="{FF2B5EF4-FFF2-40B4-BE49-F238E27FC236}">
                  <a16:creationId xmlns:a16="http://schemas.microsoft.com/office/drawing/2014/main" id="{9402CA90-A30D-9F82-CF18-DD0C3F3E153B}"/>
                </a:ext>
              </a:extLst>
            </p:cNvPr>
            <p:cNvGrpSpPr/>
            <p:nvPr/>
          </p:nvGrpSpPr>
          <p:grpSpPr>
            <a:xfrm>
              <a:off x="0" y="-230650"/>
              <a:ext cx="5327289" cy="16622326"/>
              <a:chOff x="0" y="-47625"/>
              <a:chExt cx="315691" cy="985027"/>
            </a:xfrm>
          </p:grpSpPr>
          <p:sp>
            <p:nvSpPr>
              <p:cNvPr id="371" name="Google Shape;371;p23">
                <a:extLst>
                  <a:ext uri="{FF2B5EF4-FFF2-40B4-BE49-F238E27FC236}">
                    <a16:creationId xmlns:a16="http://schemas.microsoft.com/office/drawing/2014/main" id="{9EE10E44-0DC9-B628-6BEC-32C9E1DD9E14}"/>
                  </a:ext>
                </a:extLst>
              </p:cNvPr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20000"/>
                    </a:srgbClr>
                  </a:gs>
                  <a:gs pos="100000">
                    <a:srgbClr val="E0058B">
                      <a:alpha val="2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" name="Google Shape;372;p23">
                <a:extLst>
                  <a:ext uri="{FF2B5EF4-FFF2-40B4-BE49-F238E27FC236}">
                    <a16:creationId xmlns:a16="http://schemas.microsoft.com/office/drawing/2014/main" id="{832FEC44-5939-E29E-FF88-6BA28DF02B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23">
              <a:extLst>
                <a:ext uri="{FF2B5EF4-FFF2-40B4-BE49-F238E27FC236}">
                  <a16:creationId xmlns:a16="http://schemas.microsoft.com/office/drawing/2014/main" id="{699D9232-3070-F97E-1C82-96CDC412AB19}"/>
                </a:ext>
              </a:extLst>
            </p:cNvPr>
            <p:cNvGrpSpPr/>
            <p:nvPr/>
          </p:nvGrpSpPr>
          <p:grpSpPr>
            <a:xfrm>
              <a:off x="345928" y="900908"/>
              <a:ext cx="4635433" cy="14463582"/>
              <a:chOff x="0" y="-47625"/>
              <a:chExt cx="315691" cy="985027"/>
            </a:xfrm>
          </p:grpSpPr>
          <p:sp>
            <p:nvSpPr>
              <p:cNvPr id="374" name="Google Shape;374;p23">
                <a:extLst>
                  <a:ext uri="{FF2B5EF4-FFF2-40B4-BE49-F238E27FC236}">
                    <a16:creationId xmlns:a16="http://schemas.microsoft.com/office/drawing/2014/main" id="{02ECDDF7-7E30-2382-AF7D-2763A68FCA74}"/>
                  </a:ext>
                </a:extLst>
              </p:cNvPr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40000"/>
                    </a:srgbClr>
                  </a:gs>
                  <a:gs pos="100000">
                    <a:srgbClr val="E0058B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5" name="Google Shape;375;p23">
                <a:extLst>
                  <a:ext uri="{FF2B5EF4-FFF2-40B4-BE49-F238E27FC236}">
                    <a16:creationId xmlns:a16="http://schemas.microsoft.com/office/drawing/2014/main" id="{7FF082EC-4EB6-FD81-8281-DA9F2AF914B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23">
              <a:extLst>
                <a:ext uri="{FF2B5EF4-FFF2-40B4-BE49-F238E27FC236}">
                  <a16:creationId xmlns:a16="http://schemas.microsoft.com/office/drawing/2014/main" id="{DE004DFE-24DB-CCB6-D41F-3C0BBF88F1C7}"/>
                </a:ext>
              </a:extLst>
            </p:cNvPr>
            <p:cNvGrpSpPr/>
            <p:nvPr/>
          </p:nvGrpSpPr>
          <p:grpSpPr>
            <a:xfrm>
              <a:off x="691856" y="586892"/>
              <a:ext cx="3943577" cy="15195987"/>
              <a:chOff x="0" y="-47625"/>
              <a:chExt cx="315691" cy="1216469"/>
            </a:xfrm>
          </p:grpSpPr>
          <p:sp>
            <p:nvSpPr>
              <p:cNvPr id="377" name="Google Shape;377;p23">
                <a:extLst>
                  <a:ext uri="{FF2B5EF4-FFF2-40B4-BE49-F238E27FC236}">
                    <a16:creationId xmlns:a16="http://schemas.microsoft.com/office/drawing/2014/main" id="{35A270E7-E374-31D2-721B-A0923D5B5379}"/>
                  </a:ext>
                </a:extLst>
              </p:cNvPr>
              <p:cNvSpPr/>
              <p:nvPr/>
            </p:nvSpPr>
            <p:spPr>
              <a:xfrm>
                <a:off x="0" y="0"/>
                <a:ext cx="315691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168844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60000"/>
                    </a:srgbClr>
                  </a:gs>
                  <a:gs pos="100000">
                    <a:srgbClr val="E0058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8" name="Google Shape;378;p23">
                <a:extLst>
                  <a:ext uri="{FF2B5EF4-FFF2-40B4-BE49-F238E27FC236}">
                    <a16:creationId xmlns:a16="http://schemas.microsoft.com/office/drawing/2014/main" id="{25A18BAF-AAFA-5DCC-D245-E6CE90EDF6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5691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23">
              <a:extLst>
                <a:ext uri="{FF2B5EF4-FFF2-40B4-BE49-F238E27FC236}">
                  <a16:creationId xmlns:a16="http://schemas.microsoft.com/office/drawing/2014/main" id="{322EE2E8-4682-3966-B852-735F2D2480C0}"/>
                </a:ext>
              </a:extLst>
            </p:cNvPr>
            <p:cNvGrpSpPr/>
            <p:nvPr/>
          </p:nvGrpSpPr>
          <p:grpSpPr>
            <a:xfrm>
              <a:off x="1037783" y="586892"/>
              <a:ext cx="3251722" cy="15195987"/>
              <a:chOff x="0" y="-47625"/>
              <a:chExt cx="260307" cy="1216469"/>
            </a:xfrm>
          </p:grpSpPr>
          <p:sp>
            <p:nvSpPr>
              <p:cNvPr id="380" name="Google Shape;380;p23">
                <a:extLst>
                  <a:ext uri="{FF2B5EF4-FFF2-40B4-BE49-F238E27FC236}">
                    <a16:creationId xmlns:a16="http://schemas.microsoft.com/office/drawing/2014/main" id="{EA12E696-0A76-4F9C-2D1B-5A04443C2381}"/>
                  </a:ext>
                </a:extLst>
              </p:cNvPr>
              <p:cNvSpPr/>
              <p:nvPr/>
            </p:nvSpPr>
            <p:spPr>
              <a:xfrm>
                <a:off x="0" y="0"/>
                <a:ext cx="260307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260307" h="1168844" extrusionOk="0">
                    <a:moveTo>
                      <a:pt x="0" y="0"/>
                    </a:moveTo>
                    <a:lnTo>
                      <a:pt x="260307" y="0"/>
                    </a:lnTo>
                    <a:lnTo>
                      <a:pt x="260307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80000"/>
                    </a:srgbClr>
                  </a:gs>
                  <a:gs pos="100000">
                    <a:srgbClr val="E0058B">
                      <a:alpha val="8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1" name="Google Shape;381;p23">
                <a:extLst>
                  <a:ext uri="{FF2B5EF4-FFF2-40B4-BE49-F238E27FC236}">
                    <a16:creationId xmlns:a16="http://schemas.microsoft.com/office/drawing/2014/main" id="{8537B938-425C-BE56-4C77-D1DB42BE71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60307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23">
              <a:extLst>
                <a:ext uri="{FF2B5EF4-FFF2-40B4-BE49-F238E27FC236}">
                  <a16:creationId xmlns:a16="http://schemas.microsoft.com/office/drawing/2014/main" id="{1E46E742-1236-FA65-FDA8-C5E2589D0AA0}"/>
                </a:ext>
              </a:extLst>
            </p:cNvPr>
            <p:cNvGrpSpPr/>
            <p:nvPr/>
          </p:nvGrpSpPr>
          <p:grpSpPr>
            <a:xfrm>
              <a:off x="1383711" y="-594926"/>
              <a:ext cx="2559866" cy="17559623"/>
              <a:chOff x="0" y="-47625"/>
              <a:chExt cx="204922" cy="1405683"/>
            </a:xfrm>
          </p:grpSpPr>
          <p:sp>
            <p:nvSpPr>
              <p:cNvPr id="383" name="Google Shape;383;p23">
                <a:extLst>
                  <a:ext uri="{FF2B5EF4-FFF2-40B4-BE49-F238E27FC236}">
                    <a16:creationId xmlns:a16="http://schemas.microsoft.com/office/drawing/2014/main" id="{B8512317-35B3-1905-4CFC-976A36C91774}"/>
                  </a:ext>
                </a:extLst>
              </p:cNvPr>
              <p:cNvSpPr/>
              <p:nvPr/>
            </p:nvSpPr>
            <p:spPr>
              <a:xfrm>
                <a:off x="0" y="0"/>
                <a:ext cx="204922" cy="1358058"/>
              </a:xfrm>
              <a:custGeom>
                <a:avLst/>
                <a:gdLst/>
                <a:ahLst/>
                <a:cxnLst/>
                <a:rect l="l" t="t" r="r" b="b"/>
                <a:pathLst>
                  <a:path w="204922" h="1358058" extrusionOk="0">
                    <a:moveTo>
                      <a:pt x="0" y="0"/>
                    </a:moveTo>
                    <a:lnTo>
                      <a:pt x="204922" y="0"/>
                    </a:lnTo>
                    <a:lnTo>
                      <a:pt x="204922" y="1358058"/>
                    </a:lnTo>
                    <a:lnTo>
                      <a:pt x="0" y="1358058"/>
                    </a:lnTo>
                    <a:close/>
                  </a:path>
                </a:pathLst>
              </a:custGeom>
              <a:gradFill>
                <a:gsLst>
                  <a:gs pos="0">
                    <a:srgbClr val="FB861A"/>
                  </a:gs>
                  <a:gs pos="100000">
                    <a:srgbClr val="E0058B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4" name="Google Shape;384;p23">
                <a:extLst>
                  <a:ext uri="{FF2B5EF4-FFF2-40B4-BE49-F238E27FC236}">
                    <a16:creationId xmlns:a16="http://schemas.microsoft.com/office/drawing/2014/main" id="{82263F68-20E9-C09D-0A55-85F5F989F2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04922" cy="1405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CD044F-3436-AF3A-CAD3-9F7BE081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81" y="1781606"/>
            <a:ext cx="13472125" cy="7176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25736F-8CC8-7786-85A2-1EC36BD5C7CF}"/>
              </a:ext>
            </a:extLst>
          </p:cNvPr>
          <p:cNvSpPr txBox="1"/>
          <p:nvPr/>
        </p:nvSpPr>
        <p:spPr>
          <a:xfrm>
            <a:off x="734598" y="8937911"/>
            <a:ext cx="142112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Structured data enabled accurate visualizations and deeper time-wise analysis of rental trends.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48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9">
          <a:extLst>
            <a:ext uri="{FF2B5EF4-FFF2-40B4-BE49-F238E27FC236}">
              <a16:creationId xmlns:a16="http://schemas.microsoft.com/office/drawing/2014/main" id="{0409A0D6-756F-E81D-74BA-36095B29B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>
            <a:extLst>
              <a:ext uri="{FF2B5EF4-FFF2-40B4-BE49-F238E27FC236}">
                <a16:creationId xmlns:a16="http://schemas.microsoft.com/office/drawing/2014/main" id="{49D93D74-6FEB-3E8A-BF48-F60AD7B2A9E6}"/>
              </a:ext>
            </a:extLst>
          </p:cNvPr>
          <p:cNvSpPr txBox="1"/>
          <p:nvPr/>
        </p:nvSpPr>
        <p:spPr>
          <a:xfrm>
            <a:off x="11069715" y="8793158"/>
            <a:ext cx="2033387" cy="24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years</a:t>
            </a:r>
            <a:endParaRPr/>
          </a:p>
        </p:txBody>
      </p:sp>
      <p:sp>
        <p:nvSpPr>
          <p:cNvPr id="225" name="Google Shape;225;p18">
            <a:extLst>
              <a:ext uri="{FF2B5EF4-FFF2-40B4-BE49-F238E27FC236}">
                <a16:creationId xmlns:a16="http://schemas.microsoft.com/office/drawing/2014/main" id="{AE5621CA-D5C4-CE62-FD10-8FB470280236}"/>
              </a:ext>
            </a:extLst>
          </p:cNvPr>
          <p:cNvSpPr txBox="1"/>
          <p:nvPr/>
        </p:nvSpPr>
        <p:spPr>
          <a:xfrm rot="-5400000">
            <a:off x="6110945" y="5045751"/>
            <a:ext cx="2033387" cy="24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Amount</a:t>
            </a:r>
            <a:endParaRPr/>
          </a:p>
        </p:txBody>
      </p:sp>
      <p:grpSp>
        <p:nvGrpSpPr>
          <p:cNvPr id="227" name="Google Shape;227;p18">
            <a:extLst>
              <a:ext uri="{FF2B5EF4-FFF2-40B4-BE49-F238E27FC236}">
                <a16:creationId xmlns:a16="http://schemas.microsoft.com/office/drawing/2014/main" id="{A4D14C32-2FA5-48DF-9876-3EF1D59152A8}"/>
              </a:ext>
            </a:extLst>
          </p:cNvPr>
          <p:cNvGrpSpPr/>
          <p:nvPr/>
        </p:nvGrpSpPr>
        <p:grpSpPr>
          <a:xfrm>
            <a:off x="17538063" y="-1664456"/>
            <a:ext cx="3995466" cy="13169717"/>
            <a:chOff x="0" y="-594926"/>
            <a:chExt cx="5327289" cy="17559623"/>
          </a:xfrm>
        </p:grpSpPr>
        <p:grpSp>
          <p:nvGrpSpPr>
            <p:cNvPr id="228" name="Google Shape;228;p18">
              <a:extLst>
                <a:ext uri="{FF2B5EF4-FFF2-40B4-BE49-F238E27FC236}">
                  <a16:creationId xmlns:a16="http://schemas.microsoft.com/office/drawing/2014/main" id="{2D1D02DF-9B18-2A70-DC61-45D22B3B03D1}"/>
                </a:ext>
              </a:extLst>
            </p:cNvPr>
            <p:cNvGrpSpPr/>
            <p:nvPr/>
          </p:nvGrpSpPr>
          <p:grpSpPr>
            <a:xfrm>
              <a:off x="0" y="-230650"/>
              <a:ext cx="5327289" cy="16622326"/>
              <a:chOff x="0" y="-47625"/>
              <a:chExt cx="315691" cy="985027"/>
            </a:xfrm>
          </p:grpSpPr>
          <p:sp>
            <p:nvSpPr>
              <p:cNvPr id="229" name="Google Shape;229;p18">
                <a:extLst>
                  <a:ext uri="{FF2B5EF4-FFF2-40B4-BE49-F238E27FC236}">
                    <a16:creationId xmlns:a16="http://schemas.microsoft.com/office/drawing/2014/main" id="{DA9728CF-0414-434E-1D74-0D88FF2BD137}"/>
                  </a:ext>
                </a:extLst>
              </p:cNvPr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20000"/>
                    </a:srgbClr>
                  </a:gs>
                  <a:gs pos="100000">
                    <a:srgbClr val="E0058B">
                      <a:alpha val="2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0" name="Google Shape;230;p18">
                <a:extLst>
                  <a:ext uri="{FF2B5EF4-FFF2-40B4-BE49-F238E27FC236}">
                    <a16:creationId xmlns:a16="http://schemas.microsoft.com/office/drawing/2014/main" id="{BEDB95C1-5431-7F43-7ED3-B6428B73DD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18">
              <a:extLst>
                <a:ext uri="{FF2B5EF4-FFF2-40B4-BE49-F238E27FC236}">
                  <a16:creationId xmlns:a16="http://schemas.microsoft.com/office/drawing/2014/main" id="{DE2A6239-70BF-596A-FA0E-2B13EBB2F9FF}"/>
                </a:ext>
              </a:extLst>
            </p:cNvPr>
            <p:cNvGrpSpPr/>
            <p:nvPr/>
          </p:nvGrpSpPr>
          <p:grpSpPr>
            <a:xfrm>
              <a:off x="345928" y="900908"/>
              <a:ext cx="4635433" cy="14463582"/>
              <a:chOff x="0" y="-47625"/>
              <a:chExt cx="315691" cy="985027"/>
            </a:xfrm>
          </p:grpSpPr>
          <p:sp>
            <p:nvSpPr>
              <p:cNvPr id="232" name="Google Shape;232;p18">
                <a:extLst>
                  <a:ext uri="{FF2B5EF4-FFF2-40B4-BE49-F238E27FC236}">
                    <a16:creationId xmlns:a16="http://schemas.microsoft.com/office/drawing/2014/main" id="{DB284C38-AA81-F2A3-6FB9-553F5D0BA599}"/>
                  </a:ext>
                </a:extLst>
              </p:cNvPr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40000"/>
                    </a:srgbClr>
                  </a:gs>
                  <a:gs pos="100000">
                    <a:srgbClr val="E0058B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3" name="Google Shape;233;p18">
                <a:extLst>
                  <a:ext uri="{FF2B5EF4-FFF2-40B4-BE49-F238E27FC236}">
                    <a16:creationId xmlns:a16="http://schemas.microsoft.com/office/drawing/2014/main" id="{E833141A-A708-7955-2DE3-B6701DD0B7B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8">
              <a:extLst>
                <a:ext uri="{FF2B5EF4-FFF2-40B4-BE49-F238E27FC236}">
                  <a16:creationId xmlns:a16="http://schemas.microsoft.com/office/drawing/2014/main" id="{36BEDF47-5438-BBE3-1A7D-84E14D2740B3}"/>
                </a:ext>
              </a:extLst>
            </p:cNvPr>
            <p:cNvGrpSpPr/>
            <p:nvPr/>
          </p:nvGrpSpPr>
          <p:grpSpPr>
            <a:xfrm>
              <a:off x="691856" y="586892"/>
              <a:ext cx="3943577" cy="15195987"/>
              <a:chOff x="0" y="-47625"/>
              <a:chExt cx="315691" cy="1216469"/>
            </a:xfrm>
          </p:grpSpPr>
          <p:sp>
            <p:nvSpPr>
              <p:cNvPr id="235" name="Google Shape;235;p18">
                <a:extLst>
                  <a:ext uri="{FF2B5EF4-FFF2-40B4-BE49-F238E27FC236}">
                    <a16:creationId xmlns:a16="http://schemas.microsoft.com/office/drawing/2014/main" id="{CC74DC53-0CE2-0E9A-EE17-951A62CC9B78}"/>
                  </a:ext>
                </a:extLst>
              </p:cNvPr>
              <p:cNvSpPr/>
              <p:nvPr/>
            </p:nvSpPr>
            <p:spPr>
              <a:xfrm>
                <a:off x="0" y="0"/>
                <a:ext cx="315691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168844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60000"/>
                    </a:srgbClr>
                  </a:gs>
                  <a:gs pos="100000">
                    <a:srgbClr val="E0058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6" name="Google Shape;236;p18">
                <a:extLst>
                  <a:ext uri="{FF2B5EF4-FFF2-40B4-BE49-F238E27FC236}">
                    <a16:creationId xmlns:a16="http://schemas.microsoft.com/office/drawing/2014/main" id="{C9D77CF4-8A30-6828-8BAE-BEA2474A00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5691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8">
              <a:extLst>
                <a:ext uri="{FF2B5EF4-FFF2-40B4-BE49-F238E27FC236}">
                  <a16:creationId xmlns:a16="http://schemas.microsoft.com/office/drawing/2014/main" id="{CF7B9DB1-2DC7-B851-E47E-AC7D7FF7FC0A}"/>
                </a:ext>
              </a:extLst>
            </p:cNvPr>
            <p:cNvGrpSpPr/>
            <p:nvPr/>
          </p:nvGrpSpPr>
          <p:grpSpPr>
            <a:xfrm>
              <a:off x="1037783" y="586892"/>
              <a:ext cx="3251722" cy="15195987"/>
              <a:chOff x="0" y="-47625"/>
              <a:chExt cx="260307" cy="1216469"/>
            </a:xfrm>
          </p:grpSpPr>
          <p:sp>
            <p:nvSpPr>
              <p:cNvPr id="238" name="Google Shape;238;p18">
                <a:extLst>
                  <a:ext uri="{FF2B5EF4-FFF2-40B4-BE49-F238E27FC236}">
                    <a16:creationId xmlns:a16="http://schemas.microsoft.com/office/drawing/2014/main" id="{64FBC5C9-CAA9-B6BB-8052-5DD3C7A331F7}"/>
                  </a:ext>
                </a:extLst>
              </p:cNvPr>
              <p:cNvSpPr/>
              <p:nvPr/>
            </p:nvSpPr>
            <p:spPr>
              <a:xfrm>
                <a:off x="0" y="0"/>
                <a:ext cx="260307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260307" h="1168844" extrusionOk="0">
                    <a:moveTo>
                      <a:pt x="0" y="0"/>
                    </a:moveTo>
                    <a:lnTo>
                      <a:pt x="260307" y="0"/>
                    </a:lnTo>
                    <a:lnTo>
                      <a:pt x="260307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80000"/>
                    </a:srgbClr>
                  </a:gs>
                  <a:gs pos="100000">
                    <a:srgbClr val="E0058B">
                      <a:alpha val="8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9" name="Google Shape;239;p18">
                <a:extLst>
                  <a:ext uri="{FF2B5EF4-FFF2-40B4-BE49-F238E27FC236}">
                    <a16:creationId xmlns:a16="http://schemas.microsoft.com/office/drawing/2014/main" id="{03B0C772-2327-3B08-40F3-82C1A2D2A0F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60307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8">
              <a:extLst>
                <a:ext uri="{FF2B5EF4-FFF2-40B4-BE49-F238E27FC236}">
                  <a16:creationId xmlns:a16="http://schemas.microsoft.com/office/drawing/2014/main" id="{B7577E79-08C2-9981-5A32-220FDB2E59C9}"/>
                </a:ext>
              </a:extLst>
            </p:cNvPr>
            <p:cNvGrpSpPr/>
            <p:nvPr/>
          </p:nvGrpSpPr>
          <p:grpSpPr>
            <a:xfrm>
              <a:off x="1383711" y="-594926"/>
              <a:ext cx="2559866" cy="17559623"/>
              <a:chOff x="0" y="-47625"/>
              <a:chExt cx="204922" cy="1405683"/>
            </a:xfrm>
          </p:grpSpPr>
          <p:sp>
            <p:nvSpPr>
              <p:cNvPr id="241" name="Google Shape;241;p18">
                <a:extLst>
                  <a:ext uri="{FF2B5EF4-FFF2-40B4-BE49-F238E27FC236}">
                    <a16:creationId xmlns:a16="http://schemas.microsoft.com/office/drawing/2014/main" id="{B06BA324-BB31-1D6A-980A-4EA69D3920D5}"/>
                  </a:ext>
                </a:extLst>
              </p:cNvPr>
              <p:cNvSpPr/>
              <p:nvPr/>
            </p:nvSpPr>
            <p:spPr>
              <a:xfrm>
                <a:off x="0" y="0"/>
                <a:ext cx="204922" cy="1358058"/>
              </a:xfrm>
              <a:custGeom>
                <a:avLst/>
                <a:gdLst/>
                <a:ahLst/>
                <a:cxnLst/>
                <a:rect l="l" t="t" r="r" b="b"/>
                <a:pathLst>
                  <a:path w="204922" h="1358058" extrusionOk="0">
                    <a:moveTo>
                      <a:pt x="0" y="0"/>
                    </a:moveTo>
                    <a:lnTo>
                      <a:pt x="204922" y="0"/>
                    </a:lnTo>
                    <a:lnTo>
                      <a:pt x="204922" y="1358058"/>
                    </a:lnTo>
                    <a:lnTo>
                      <a:pt x="0" y="1358058"/>
                    </a:lnTo>
                    <a:close/>
                  </a:path>
                </a:pathLst>
              </a:custGeom>
              <a:gradFill>
                <a:gsLst>
                  <a:gs pos="0">
                    <a:srgbClr val="FB861A"/>
                  </a:gs>
                  <a:gs pos="100000">
                    <a:srgbClr val="E0058B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2" name="Google Shape;242;p18">
                <a:extLst>
                  <a:ext uri="{FF2B5EF4-FFF2-40B4-BE49-F238E27FC236}">
                    <a16:creationId xmlns:a16="http://schemas.microsoft.com/office/drawing/2014/main" id="{B5ADE4F6-3899-1C6A-5FFA-E4E03E0A48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04922" cy="1405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863A17-B226-06FC-B99D-8E347ABD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030" y="1784860"/>
            <a:ext cx="6690798" cy="440373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775C68-00C0-8DBE-E3BD-241524B6E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576" y="7155871"/>
            <a:ext cx="4883401" cy="2692538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316A1C-D7B0-676C-82A9-3B3AAE163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02" y="1784860"/>
            <a:ext cx="7330175" cy="7555081"/>
          </a:xfrm>
          <a:prstGeom prst="rect">
            <a:avLst/>
          </a:prstGeom>
        </p:spPr>
      </p:pic>
      <p:sp>
        <p:nvSpPr>
          <p:cNvPr id="14" name="Google Shape;197;p17">
            <a:extLst>
              <a:ext uri="{FF2B5EF4-FFF2-40B4-BE49-F238E27FC236}">
                <a16:creationId xmlns:a16="http://schemas.microsoft.com/office/drawing/2014/main" id="{24BA5774-CCCB-C24B-6C36-7BCDE4C9B159}"/>
              </a:ext>
            </a:extLst>
          </p:cNvPr>
          <p:cNvSpPr txBox="1"/>
          <p:nvPr/>
        </p:nvSpPr>
        <p:spPr>
          <a:xfrm>
            <a:off x="458552" y="438591"/>
            <a:ext cx="1693436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  <a:latin typeface="Elephant" panose="02020904090505020303" pitchFamily="18" charset="0"/>
              </a:rPr>
              <a:t>Launching the VBA Editor and Running Code</a:t>
            </a:r>
            <a:endParaRPr sz="1000" b="1" u="sng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85F651B-6757-0C2B-DD4B-419F456F6ACA}"/>
              </a:ext>
            </a:extLst>
          </p:cNvPr>
          <p:cNvSpPr/>
          <p:nvPr/>
        </p:nvSpPr>
        <p:spPr>
          <a:xfrm>
            <a:off x="7957665" y="3152710"/>
            <a:ext cx="1560076" cy="8340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/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8D3B150B-F03A-909E-8AA1-C48302FD8AED}"/>
              </a:ext>
            </a:extLst>
          </p:cNvPr>
          <p:cNvSpPr/>
          <p:nvPr/>
        </p:nvSpPr>
        <p:spPr>
          <a:xfrm rot="5400000">
            <a:off x="12423199" y="6568561"/>
            <a:ext cx="1484460" cy="7141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D41642-A30E-9FBC-DBA3-DC2F81495FF8}"/>
              </a:ext>
            </a:extLst>
          </p:cNvPr>
          <p:cNvSpPr/>
          <p:nvPr/>
        </p:nvSpPr>
        <p:spPr>
          <a:xfrm>
            <a:off x="325202" y="2800635"/>
            <a:ext cx="932098" cy="4476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266871-99FF-F3D1-B3A5-522D074263C9}"/>
              </a:ext>
            </a:extLst>
          </p:cNvPr>
          <p:cNvSpPr/>
          <p:nvPr/>
        </p:nvSpPr>
        <p:spPr>
          <a:xfrm>
            <a:off x="14812879" y="2475363"/>
            <a:ext cx="932098" cy="4476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5BF24D-7384-004A-9C6A-0516C2BD20E8}"/>
              </a:ext>
            </a:extLst>
          </p:cNvPr>
          <p:cNvSpPr/>
          <p:nvPr/>
        </p:nvSpPr>
        <p:spPr>
          <a:xfrm>
            <a:off x="11224255" y="8157367"/>
            <a:ext cx="3671933" cy="7567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704329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/>
        </p:nvSpPr>
        <p:spPr>
          <a:xfrm>
            <a:off x="896440" y="262234"/>
            <a:ext cx="1575498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IN" sz="8000" u="sng" dirty="0">
                <a:solidFill>
                  <a:schemeClr val="bg1"/>
                </a:solidFill>
                <a:latin typeface="Elephant" panose="02020904090505020303" pitchFamily="18" charset="0"/>
              </a:rPr>
              <a:t>Overall Dashboard Layout</a:t>
            </a:r>
            <a:endParaRPr u="sng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grpSp>
        <p:nvGrpSpPr>
          <p:cNvPr id="200" name="Google Shape;200;p17"/>
          <p:cNvGrpSpPr/>
          <p:nvPr/>
        </p:nvGrpSpPr>
        <p:grpSpPr>
          <a:xfrm>
            <a:off x="-3246032" y="-1664456"/>
            <a:ext cx="3995466" cy="13169717"/>
            <a:chOff x="0" y="-594926"/>
            <a:chExt cx="5327289" cy="17559623"/>
          </a:xfrm>
        </p:grpSpPr>
        <p:grpSp>
          <p:nvGrpSpPr>
            <p:cNvPr id="201" name="Google Shape;201;p17"/>
            <p:cNvGrpSpPr/>
            <p:nvPr/>
          </p:nvGrpSpPr>
          <p:grpSpPr>
            <a:xfrm>
              <a:off x="0" y="-230650"/>
              <a:ext cx="5327289" cy="16622326"/>
              <a:chOff x="0" y="-47625"/>
              <a:chExt cx="315691" cy="985027"/>
            </a:xfrm>
          </p:grpSpPr>
          <p:sp>
            <p:nvSpPr>
              <p:cNvPr id="202" name="Google Shape;202;p17"/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20000"/>
                    </a:srgbClr>
                  </a:gs>
                  <a:gs pos="100000">
                    <a:srgbClr val="E0058B">
                      <a:alpha val="2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3" name="Google Shape;203;p17"/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7"/>
            <p:cNvGrpSpPr/>
            <p:nvPr/>
          </p:nvGrpSpPr>
          <p:grpSpPr>
            <a:xfrm>
              <a:off x="345928" y="900908"/>
              <a:ext cx="4635433" cy="14463582"/>
              <a:chOff x="0" y="-47625"/>
              <a:chExt cx="315691" cy="985027"/>
            </a:xfrm>
          </p:grpSpPr>
          <p:sp>
            <p:nvSpPr>
              <p:cNvPr id="205" name="Google Shape;205;p17"/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40000"/>
                    </a:srgbClr>
                  </a:gs>
                  <a:gs pos="100000">
                    <a:srgbClr val="E0058B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6" name="Google Shape;206;p17"/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7"/>
            <p:cNvGrpSpPr/>
            <p:nvPr/>
          </p:nvGrpSpPr>
          <p:grpSpPr>
            <a:xfrm>
              <a:off x="691856" y="586892"/>
              <a:ext cx="3943577" cy="15195987"/>
              <a:chOff x="0" y="-47625"/>
              <a:chExt cx="315691" cy="1216469"/>
            </a:xfrm>
          </p:grpSpPr>
          <p:sp>
            <p:nvSpPr>
              <p:cNvPr id="208" name="Google Shape;208;p17"/>
              <p:cNvSpPr/>
              <p:nvPr/>
            </p:nvSpPr>
            <p:spPr>
              <a:xfrm>
                <a:off x="0" y="0"/>
                <a:ext cx="315691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168844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60000"/>
                    </a:srgbClr>
                  </a:gs>
                  <a:gs pos="100000">
                    <a:srgbClr val="E0058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9" name="Google Shape;209;p17"/>
              <p:cNvSpPr txBox="1"/>
              <p:nvPr/>
            </p:nvSpPr>
            <p:spPr>
              <a:xfrm>
                <a:off x="0" y="-47625"/>
                <a:ext cx="315691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7"/>
            <p:cNvGrpSpPr/>
            <p:nvPr/>
          </p:nvGrpSpPr>
          <p:grpSpPr>
            <a:xfrm>
              <a:off x="1037783" y="586892"/>
              <a:ext cx="3251722" cy="15195987"/>
              <a:chOff x="0" y="-47625"/>
              <a:chExt cx="260307" cy="1216469"/>
            </a:xfrm>
          </p:grpSpPr>
          <p:sp>
            <p:nvSpPr>
              <p:cNvPr id="211" name="Google Shape;211;p17"/>
              <p:cNvSpPr/>
              <p:nvPr/>
            </p:nvSpPr>
            <p:spPr>
              <a:xfrm>
                <a:off x="0" y="0"/>
                <a:ext cx="260307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260307" h="1168844" extrusionOk="0">
                    <a:moveTo>
                      <a:pt x="0" y="0"/>
                    </a:moveTo>
                    <a:lnTo>
                      <a:pt x="260307" y="0"/>
                    </a:lnTo>
                    <a:lnTo>
                      <a:pt x="260307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80000"/>
                    </a:srgbClr>
                  </a:gs>
                  <a:gs pos="100000">
                    <a:srgbClr val="E0058B">
                      <a:alpha val="8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2" name="Google Shape;212;p17"/>
              <p:cNvSpPr txBox="1"/>
              <p:nvPr/>
            </p:nvSpPr>
            <p:spPr>
              <a:xfrm>
                <a:off x="0" y="-47625"/>
                <a:ext cx="260307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7"/>
            <p:cNvGrpSpPr/>
            <p:nvPr/>
          </p:nvGrpSpPr>
          <p:grpSpPr>
            <a:xfrm>
              <a:off x="1383711" y="-594926"/>
              <a:ext cx="2559866" cy="17559623"/>
              <a:chOff x="0" y="-47625"/>
              <a:chExt cx="204922" cy="1405683"/>
            </a:xfrm>
          </p:grpSpPr>
          <p:sp>
            <p:nvSpPr>
              <p:cNvPr id="214" name="Google Shape;214;p17"/>
              <p:cNvSpPr/>
              <p:nvPr/>
            </p:nvSpPr>
            <p:spPr>
              <a:xfrm>
                <a:off x="0" y="0"/>
                <a:ext cx="204922" cy="1358058"/>
              </a:xfrm>
              <a:custGeom>
                <a:avLst/>
                <a:gdLst/>
                <a:ahLst/>
                <a:cxnLst/>
                <a:rect l="l" t="t" r="r" b="b"/>
                <a:pathLst>
                  <a:path w="204922" h="1358058" extrusionOk="0">
                    <a:moveTo>
                      <a:pt x="0" y="0"/>
                    </a:moveTo>
                    <a:lnTo>
                      <a:pt x="204922" y="0"/>
                    </a:lnTo>
                    <a:lnTo>
                      <a:pt x="204922" y="1358058"/>
                    </a:lnTo>
                    <a:lnTo>
                      <a:pt x="0" y="1358058"/>
                    </a:lnTo>
                    <a:close/>
                  </a:path>
                </a:pathLst>
              </a:custGeom>
              <a:gradFill>
                <a:gsLst>
                  <a:gs pos="0">
                    <a:srgbClr val="FB861A"/>
                  </a:gs>
                  <a:gs pos="100000">
                    <a:srgbClr val="E0058B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5" name="Google Shape;215;p17"/>
              <p:cNvSpPr txBox="1"/>
              <p:nvPr/>
            </p:nvSpPr>
            <p:spPr>
              <a:xfrm>
                <a:off x="0" y="-47625"/>
                <a:ext cx="204922" cy="1405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 descr="4d8e9918-4c4f-4af2-bee7-a2c009f39e8f.png">
            <a:extLst>
              <a:ext uri="{FF2B5EF4-FFF2-40B4-BE49-F238E27FC236}">
                <a16:creationId xmlns:a16="http://schemas.microsoft.com/office/drawing/2014/main" id="{DDE03DED-551C-E1E4-8CA4-40130CD4B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87" y="1464179"/>
            <a:ext cx="15754984" cy="731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79573-7953-B42C-566A-0D025196B321}"/>
              </a:ext>
            </a:extLst>
          </p:cNvPr>
          <p:cNvSpPr txBox="1"/>
          <p:nvPr/>
        </p:nvSpPr>
        <p:spPr>
          <a:xfrm>
            <a:off x="1409669" y="1745380"/>
            <a:ext cx="19221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/>
            </a:pPr>
            <a:r>
              <a:rPr lang="en-IN" dirty="0">
                <a:solidFill>
                  <a:schemeClr val="tx1"/>
                </a:solidFill>
              </a:rPr>
              <a:t>Monthly Timeline Slicer</a:t>
            </a:r>
          </a:p>
        </p:txBody>
      </p:sp>
      <p:sp>
        <p:nvSpPr>
          <p:cNvPr id="7" name="Right Arrow 3">
            <a:extLst>
              <a:ext uri="{FF2B5EF4-FFF2-40B4-BE49-F238E27FC236}">
                <a16:creationId xmlns:a16="http://schemas.microsoft.com/office/drawing/2014/main" id="{FDBEAB0C-64F7-489A-A1D5-2A47EDCB57D3}"/>
              </a:ext>
            </a:extLst>
          </p:cNvPr>
          <p:cNvSpPr/>
          <p:nvPr/>
        </p:nvSpPr>
        <p:spPr>
          <a:xfrm rot="3705946">
            <a:off x="2686252" y="2225684"/>
            <a:ext cx="616332" cy="2682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991F8-5A8F-1B05-93EE-58CBE1BB11E6}"/>
              </a:ext>
            </a:extLst>
          </p:cNvPr>
          <p:cNvSpPr txBox="1"/>
          <p:nvPr/>
        </p:nvSpPr>
        <p:spPr>
          <a:xfrm>
            <a:off x="14754496" y="1620834"/>
            <a:ext cx="19221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/>
            </a:pPr>
            <a:r>
              <a:rPr lang="en-IN" dirty="0"/>
              <a:t>Weather Filter Buttons</a:t>
            </a:r>
          </a:p>
        </p:txBody>
      </p:sp>
      <p:sp>
        <p:nvSpPr>
          <p:cNvPr id="10" name="Right Arrow 5">
            <a:extLst>
              <a:ext uri="{FF2B5EF4-FFF2-40B4-BE49-F238E27FC236}">
                <a16:creationId xmlns:a16="http://schemas.microsoft.com/office/drawing/2014/main" id="{910A5E54-D17B-1CD3-DA08-75045AF3071A}"/>
              </a:ext>
            </a:extLst>
          </p:cNvPr>
          <p:cNvSpPr/>
          <p:nvPr/>
        </p:nvSpPr>
        <p:spPr>
          <a:xfrm rot="7083588">
            <a:off x="14849198" y="2064521"/>
            <a:ext cx="683651" cy="393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6BE10-0AD0-FF2D-5DED-83C553FF0ABE}"/>
              </a:ext>
            </a:extLst>
          </p:cNvPr>
          <p:cNvSpPr txBox="1"/>
          <p:nvPr/>
        </p:nvSpPr>
        <p:spPr>
          <a:xfrm>
            <a:off x="4542970" y="3517892"/>
            <a:ext cx="187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/>
            </a:pPr>
            <a:r>
              <a:rPr lang="en-IN" dirty="0"/>
              <a:t>Weather-wise Rentals</a:t>
            </a: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BB116500-5542-1BF5-09FE-3A0A46781458}"/>
              </a:ext>
            </a:extLst>
          </p:cNvPr>
          <p:cNvSpPr/>
          <p:nvPr/>
        </p:nvSpPr>
        <p:spPr>
          <a:xfrm rot="6312284">
            <a:off x="4566244" y="3993314"/>
            <a:ext cx="616332" cy="2682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90C96-8734-4DFB-2AC7-5F03DE1450FC}"/>
              </a:ext>
            </a:extLst>
          </p:cNvPr>
          <p:cNvSpPr txBox="1"/>
          <p:nvPr/>
        </p:nvSpPr>
        <p:spPr>
          <a:xfrm>
            <a:off x="15191023" y="6048607"/>
            <a:ext cx="15196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rPr dirty="0"/>
              <a:t>Hourly Rentals Trend</a:t>
            </a:r>
          </a:p>
        </p:txBody>
      </p:sp>
      <p:sp>
        <p:nvSpPr>
          <p:cNvPr id="15" name="Right Arrow 3">
            <a:extLst>
              <a:ext uri="{FF2B5EF4-FFF2-40B4-BE49-F238E27FC236}">
                <a16:creationId xmlns:a16="http://schemas.microsoft.com/office/drawing/2014/main" id="{49A2C4E1-F3D7-0089-BD8B-FAF0863BC5FF}"/>
              </a:ext>
            </a:extLst>
          </p:cNvPr>
          <p:cNvSpPr/>
          <p:nvPr/>
        </p:nvSpPr>
        <p:spPr>
          <a:xfrm rot="6312284">
            <a:off x="15852941" y="6524029"/>
            <a:ext cx="616332" cy="2682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ight Arrow 3">
            <a:extLst>
              <a:ext uri="{FF2B5EF4-FFF2-40B4-BE49-F238E27FC236}">
                <a16:creationId xmlns:a16="http://schemas.microsoft.com/office/drawing/2014/main" id="{19A54EFC-4909-4135-69F4-E0F97B2C51C2}"/>
              </a:ext>
            </a:extLst>
          </p:cNvPr>
          <p:cNvSpPr/>
          <p:nvPr/>
        </p:nvSpPr>
        <p:spPr>
          <a:xfrm rot="3928086">
            <a:off x="7527782" y="3933297"/>
            <a:ext cx="1024004" cy="5011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ight Arrow 3">
            <a:extLst>
              <a:ext uri="{FF2B5EF4-FFF2-40B4-BE49-F238E27FC236}">
                <a16:creationId xmlns:a16="http://schemas.microsoft.com/office/drawing/2014/main" id="{EFBE1EDE-03D4-5624-BFD1-46D962ACE833}"/>
              </a:ext>
            </a:extLst>
          </p:cNvPr>
          <p:cNvSpPr/>
          <p:nvPr/>
        </p:nvSpPr>
        <p:spPr>
          <a:xfrm rot="3705946">
            <a:off x="13318042" y="3660755"/>
            <a:ext cx="616332" cy="2682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61B38-76EE-BAD7-EA7B-4D8D2AE1BB56}"/>
              </a:ext>
            </a:extLst>
          </p:cNvPr>
          <p:cNvSpPr txBox="1"/>
          <p:nvPr/>
        </p:nvSpPr>
        <p:spPr>
          <a:xfrm>
            <a:off x="1206582" y="8803987"/>
            <a:ext cx="1581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Interactive dashboard provides real-time insights across key rental factors — Hourly, weather, and Temperature.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1C203-5EB7-E8D7-8B6D-B87EB36C6746}"/>
              </a:ext>
            </a:extLst>
          </p:cNvPr>
          <p:cNvSpPr/>
          <p:nvPr/>
        </p:nvSpPr>
        <p:spPr>
          <a:xfrm>
            <a:off x="1344726" y="1508413"/>
            <a:ext cx="1987078" cy="684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0F03A5-5590-9785-5E1E-AEB6C30870AA}"/>
              </a:ext>
            </a:extLst>
          </p:cNvPr>
          <p:cNvSpPr/>
          <p:nvPr/>
        </p:nvSpPr>
        <p:spPr>
          <a:xfrm>
            <a:off x="14722024" y="1417044"/>
            <a:ext cx="1987078" cy="684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442E4A-FA7E-1345-BA1A-55D9B1BB689D}"/>
              </a:ext>
            </a:extLst>
          </p:cNvPr>
          <p:cNvSpPr/>
          <p:nvPr/>
        </p:nvSpPr>
        <p:spPr>
          <a:xfrm>
            <a:off x="11882685" y="3040827"/>
            <a:ext cx="2126453" cy="6422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39C69B-F190-54FA-5D6E-292A7162CD7E}"/>
              </a:ext>
            </a:extLst>
          </p:cNvPr>
          <p:cNvSpPr/>
          <p:nvPr/>
        </p:nvSpPr>
        <p:spPr>
          <a:xfrm>
            <a:off x="6517198" y="3117643"/>
            <a:ext cx="1987078" cy="684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FE1A27-62E3-B439-C939-CC97F2139BB4}"/>
              </a:ext>
            </a:extLst>
          </p:cNvPr>
          <p:cNvSpPr/>
          <p:nvPr/>
        </p:nvSpPr>
        <p:spPr>
          <a:xfrm>
            <a:off x="4378361" y="3314102"/>
            <a:ext cx="1987078" cy="684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/>
        </p:nvSpPr>
        <p:spPr>
          <a:xfrm rot="-5400000">
            <a:off x="6110945" y="5045751"/>
            <a:ext cx="2033387" cy="24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Amount</a:t>
            </a:r>
            <a:endParaRPr/>
          </a:p>
        </p:txBody>
      </p:sp>
      <p:cxnSp>
        <p:nvCxnSpPr>
          <p:cNvPr id="226" name="Google Shape;226;p18"/>
          <p:cNvCxnSpPr>
            <a:cxnSpLocks/>
          </p:cNvCxnSpPr>
          <p:nvPr/>
        </p:nvCxnSpPr>
        <p:spPr>
          <a:xfrm>
            <a:off x="5486245" y="9854520"/>
            <a:ext cx="7670348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7" name="Google Shape;227;p18"/>
          <p:cNvGrpSpPr/>
          <p:nvPr/>
        </p:nvGrpSpPr>
        <p:grpSpPr>
          <a:xfrm>
            <a:off x="17538063" y="-1664456"/>
            <a:ext cx="3995466" cy="13169717"/>
            <a:chOff x="0" y="-594926"/>
            <a:chExt cx="5327289" cy="17559623"/>
          </a:xfrm>
        </p:grpSpPr>
        <p:grpSp>
          <p:nvGrpSpPr>
            <p:cNvPr id="228" name="Google Shape;228;p18"/>
            <p:cNvGrpSpPr/>
            <p:nvPr/>
          </p:nvGrpSpPr>
          <p:grpSpPr>
            <a:xfrm>
              <a:off x="0" y="-230650"/>
              <a:ext cx="5327289" cy="16622326"/>
              <a:chOff x="0" y="-47625"/>
              <a:chExt cx="315691" cy="985027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20000"/>
                    </a:srgbClr>
                  </a:gs>
                  <a:gs pos="100000">
                    <a:srgbClr val="E0058B">
                      <a:alpha val="2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0" name="Google Shape;230;p18"/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18"/>
            <p:cNvGrpSpPr/>
            <p:nvPr/>
          </p:nvGrpSpPr>
          <p:grpSpPr>
            <a:xfrm>
              <a:off x="345928" y="900908"/>
              <a:ext cx="4635433" cy="14463582"/>
              <a:chOff x="0" y="-47625"/>
              <a:chExt cx="315691" cy="985027"/>
            </a:xfrm>
          </p:grpSpPr>
          <p:sp>
            <p:nvSpPr>
              <p:cNvPr id="232" name="Google Shape;232;p18"/>
              <p:cNvSpPr/>
              <p:nvPr/>
            </p:nvSpPr>
            <p:spPr>
              <a:xfrm>
                <a:off x="0" y="0"/>
                <a:ext cx="315691" cy="937402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937402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937402"/>
                    </a:lnTo>
                    <a:lnTo>
                      <a:pt x="0" y="937402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40000"/>
                    </a:srgbClr>
                  </a:gs>
                  <a:gs pos="100000">
                    <a:srgbClr val="E0058B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3" name="Google Shape;233;p18"/>
              <p:cNvSpPr txBox="1"/>
              <p:nvPr/>
            </p:nvSpPr>
            <p:spPr>
              <a:xfrm>
                <a:off x="0" y="-47625"/>
                <a:ext cx="315691" cy="9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8"/>
            <p:cNvGrpSpPr/>
            <p:nvPr/>
          </p:nvGrpSpPr>
          <p:grpSpPr>
            <a:xfrm>
              <a:off x="691856" y="586892"/>
              <a:ext cx="3943577" cy="15195987"/>
              <a:chOff x="0" y="-47625"/>
              <a:chExt cx="315691" cy="1216469"/>
            </a:xfrm>
          </p:grpSpPr>
          <p:sp>
            <p:nvSpPr>
              <p:cNvPr id="235" name="Google Shape;235;p18"/>
              <p:cNvSpPr/>
              <p:nvPr/>
            </p:nvSpPr>
            <p:spPr>
              <a:xfrm>
                <a:off x="0" y="0"/>
                <a:ext cx="315691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168844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60000"/>
                    </a:srgbClr>
                  </a:gs>
                  <a:gs pos="100000">
                    <a:srgbClr val="E0058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6" name="Google Shape;236;p18"/>
              <p:cNvSpPr txBox="1"/>
              <p:nvPr/>
            </p:nvSpPr>
            <p:spPr>
              <a:xfrm>
                <a:off x="0" y="-47625"/>
                <a:ext cx="315691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8"/>
            <p:cNvGrpSpPr/>
            <p:nvPr/>
          </p:nvGrpSpPr>
          <p:grpSpPr>
            <a:xfrm>
              <a:off x="1037783" y="586892"/>
              <a:ext cx="3251722" cy="15195987"/>
              <a:chOff x="0" y="-47625"/>
              <a:chExt cx="260307" cy="1216469"/>
            </a:xfrm>
          </p:grpSpPr>
          <p:sp>
            <p:nvSpPr>
              <p:cNvPr id="238" name="Google Shape;238;p18"/>
              <p:cNvSpPr/>
              <p:nvPr/>
            </p:nvSpPr>
            <p:spPr>
              <a:xfrm>
                <a:off x="0" y="0"/>
                <a:ext cx="260307" cy="1168844"/>
              </a:xfrm>
              <a:custGeom>
                <a:avLst/>
                <a:gdLst/>
                <a:ahLst/>
                <a:cxnLst/>
                <a:rect l="l" t="t" r="r" b="b"/>
                <a:pathLst>
                  <a:path w="260307" h="1168844" extrusionOk="0">
                    <a:moveTo>
                      <a:pt x="0" y="0"/>
                    </a:moveTo>
                    <a:lnTo>
                      <a:pt x="260307" y="0"/>
                    </a:lnTo>
                    <a:lnTo>
                      <a:pt x="260307" y="1168844"/>
                    </a:lnTo>
                    <a:lnTo>
                      <a:pt x="0" y="1168844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80000"/>
                    </a:srgbClr>
                  </a:gs>
                  <a:gs pos="100000">
                    <a:srgbClr val="E0058B">
                      <a:alpha val="8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9" name="Google Shape;239;p18"/>
              <p:cNvSpPr txBox="1"/>
              <p:nvPr/>
            </p:nvSpPr>
            <p:spPr>
              <a:xfrm>
                <a:off x="0" y="-47625"/>
                <a:ext cx="260307" cy="1216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8"/>
            <p:cNvGrpSpPr/>
            <p:nvPr/>
          </p:nvGrpSpPr>
          <p:grpSpPr>
            <a:xfrm>
              <a:off x="1383711" y="-594926"/>
              <a:ext cx="2559866" cy="17559623"/>
              <a:chOff x="0" y="-47625"/>
              <a:chExt cx="204922" cy="1405683"/>
            </a:xfrm>
          </p:grpSpPr>
          <p:sp>
            <p:nvSpPr>
              <p:cNvPr id="241" name="Google Shape;241;p18"/>
              <p:cNvSpPr/>
              <p:nvPr/>
            </p:nvSpPr>
            <p:spPr>
              <a:xfrm>
                <a:off x="0" y="0"/>
                <a:ext cx="204922" cy="1358058"/>
              </a:xfrm>
              <a:custGeom>
                <a:avLst/>
                <a:gdLst/>
                <a:ahLst/>
                <a:cxnLst/>
                <a:rect l="l" t="t" r="r" b="b"/>
                <a:pathLst>
                  <a:path w="204922" h="1358058" extrusionOk="0">
                    <a:moveTo>
                      <a:pt x="0" y="0"/>
                    </a:moveTo>
                    <a:lnTo>
                      <a:pt x="204922" y="0"/>
                    </a:lnTo>
                    <a:lnTo>
                      <a:pt x="204922" y="1358058"/>
                    </a:lnTo>
                    <a:lnTo>
                      <a:pt x="0" y="1358058"/>
                    </a:lnTo>
                    <a:close/>
                  </a:path>
                </a:pathLst>
              </a:custGeom>
              <a:gradFill>
                <a:gsLst>
                  <a:gs pos="0">
                    <a:srgbClr val="FB861A"/>
                  </a:gs>
                  <a:gs pos="100000">
                    <a:srgbClr val="E0058B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2" name="Google Shape;242;p18"/>
              <p:cNvSpPr txBox="1"/>
              <p:nvPr/>
            </p:nvSpPr>
            <p:spPr>
              <a:xfrm>
                <a:off x="0" y="-47625"/>
                <a:ext cx="204922" cy="1405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 descr="fbe42805-b7c6-43d3-b9eb-69ba3f72f1ec.png">
            <a:extLst>
              <a:ext uri="{FF2B5EF4-FFF2-40B4-BE49-F238E27FC236}">
                <a16:creationId xmlns:a16="http://schemas.microsoft.com/office/drawing/2014/main" id="{2FFA37F3-01C3-AA27-F4EC-F34CC9B0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85" t="21397" r="24343" b="40525"/>
          <a:stretch>
            <a:fillRect/>
          </a:stretch>
        </p:blipFill>
        <p:spPr>
          <a:xfrm>
            <a:off x="712532" y="875393"/>
            <a:ext cx="5648182" cy="1641025"/>
          </a:xfrm>
          <a:prstGeom prst="rect">
            <a:avLst/>
          </a:prstGeom>
        </p:spPr>
      </p:pic>
      <p:pic>
        <p:nvPicPr>
          <p:cNvPr id="3" name="Picture 2" descr="4bb7ec81-597e-40bd-bf1f-280067995abf.png">
            <a:extLst>
              <a:ext uri="{FF2B5EF4-FFF2-40B4-BE49-F238E27FC236}">
                <a16:creationId xmlns:a16="http://schemas.microsoft.com/office/drawing/2014/main" id="{14336D60-3718-8974-5057-397C2FD4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2" y="7232940"/>
            <a:ext cx="9550019" cy="1208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87A7B-34BB-3B4F-BD2B-38F883B7B340}"/>
              </a:ext>
            </a:extLst>
          </p:cNvPr>
          <p:cNvSpPr txBox="1"/>
          <p:nvPr/>
        </p:nvSpPr>
        <p:spPr>
          <a:xfrm>
            <a:off x="8835922" y="1279192"/>
            <a:ext cx="41379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/>
            </a:pPr>
            <a:r>
              <a:rPr lang="en-US" sz="2800" dirty="0">
                <a:solidFill>
                  <a:schemeClr val="bg1"/>
                </a:solidFill>
              </a:rPr>
              <a:t>Click to Auto-Refresh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Pivots &amp; Charts</a:t>
            </a:r>
          </a:p>
        </p:txBody>
      </p:sp>
      <p:sp>
        <p:nvSpPr>
          <p:cNvPr id="6" name="Right Arrow 3">
            <a:extLst>
              <a:ext uri="{FF2B5EF4-FFF2-40B4-BE49-F238E27FC236}">
                <a16:creationId xmlns:a16="http://schemas.microsoft.com/office/drawing/2014/main" id="{0FBAFDB0-9FA2-E9F9-79A2-8A259C514500}"/>
              </a:ext>
            </a:extLst>
          </p:cNvPr>
          <p:cNvSpPr/>
          <p:nvPr/>
        </p:nvSpPr>
        <p:spPr>
          <a:xfrm rot="10800000">
            <a:off x="6193330" y="1279193"/>
            <a:ext cx="2383147" cy="7587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956D4-DF22-7E5B-03DC-D9A7F0149FBA}"/>
              </a:ext>
            </a:extLst>
          </p:cNvPr>
          <p:cNvSpPr txBox="1"/>
          <p:nvPr/>
        </p:nvSpPr>
        <p:spPr>
          <a:xfrm>
            <a:off x="12379140" y="7359958"/>
            <a:ext cx="3352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/>
            </a:pPr>
            <a:r>
              <a:rPr lang="en-IN" sz="2800" dirty="0">
                <a:solidFill>
                  <a:schemeClr val="bg1"/>
                </a:solidFill>
              </a:rPr>
              <a:t>Month Selection 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for Analysis</a:t>
            </a:r>
          </a:p>
        </p:txBody>
      </p:sp>
      <p:sp>
        <p:nvSpPr>
          <p:cNvPr id="9" name="Right Arrow 3">
            <a:extLst>
              <a:ext uri="{FF2B5EF4-FFF2-40B4-BE49-F238E27FC236}">
                <a16:creationId xmlns:a16="http://schemas.microsoft.com/office/drawing/2014/main" id="{BCEEA166-F5C9-B4F3-4ED6-660D782B9201}"/>
              </a:ext>
            </a:extLst>
          </p:cNvPr>
          <p:cNvSpPr/>
          <p:nvPr/>
        </p:nvSpPr>
        <p:spPr>
          <a:xfrm rot="10800000">
            <a:off x="10211971" y="7503310"/>
            <a:ext cx="2301091" cy="774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6624C-68C0-55E3-4FB7-0F0F0D17527C}"/>
              </a:ext>
            </a:extLst>
          </p:cNvPr>
          <p:cNvSpPr txBox="1"/>
          <p:nvPr/>
        </p:nvSpPr>
        <p:spPr>
          <a:xfrm>
            <a:off x="330112" y="8567380"/>
            <a:ext cx="9881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Monthly slicer empowers dynamic filtering and seasonality analysis in just one click.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B5B6BB-BE62-8FFE-5F4D-301A3513A9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322" t="11762" b="75443"/>
          <a:stretch>
            <a:fillRect/>
          </a:stretch>
        </p:blipFill>
        <p:spPr>
          <a:xfrm>
            <a:off x="9321419" y="4116208"/>
            <a:ext cx="7830741" cy="1461962"/>
          </a:xfrm>
          <a:prstGeom prst="rect">
            <a:avLst/>
          </a:prstGeom>
        </p:spPr>
      </p:pic>
      <p:sp>
        <p:nvSpPr>
          <p:cNvPr id="12" name="Right Arrow 3">
            <a:extLst>
              <a:ext uri="{FF2B5EF4-FFF2-40B4-BE49-F238E27FC236}">
                <a16:creationId xmlns:a16="http://schemas.microsoft.com/office/drawing/2014/main" id="{E2A3C90D-42E2-F466-D8B8-3F4F9DF0E929}"/>
              </a:ext>
            </a:extLst>
          </p:cNvPr>
          <p:cNvSpPr/>
          <p:nvPr/>
        </p:nvSpPr>
        <p:spPr>
          <a:xfrm>
            <a:off x="6788229" y="4694217"/>
            <a:ext cx="2383147" cy="7587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42E72-4567-1666-5D0C-6709BB356075}"/>
              </a:ext>
            </a:extLst>
          </p:cNvPr>
          <p:cNvSpPr txBox="1"/>
          <p:nvPr/>
        </p:nvSpPr>
        <p:spPr>
          <a:xfrm>
            <a:off x="8945817" y="5667206"/>
            <a:ext cx="81832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Visual weather buttons allow intuitive filtering to compare demand in clear vs adverse conditions.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2C74E-5B9D-2178-FEB8-A578D8CB08A9}"/>
              </a:ext>
            </a:extLst>
          </p:cNvPr>
          <p:cNvSpPr txBox="1"/>
          <p:nvPr/>
        </p:nvSpPr>
        <p:spPr>
          <a:xfrm>
            <a:off x="3945957" y="4624063"/>
            <a:ext cx="28422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Weather Filter Buttons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E2937-6959-C42D-DC65-0660B040BE97}"/>
              </a:ext>
            </a:extLst>
          </p:cNvPr>
          <p:cNvSpPr txBox="1"/>
          <p:nvPr/>
        </p:nvSpPr>
        <p:spPr>
          <a:xfrm>
            <a:off x="116380" y="2605454"/>
            <a:ext cx="84600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Automated reporting with a single click — refresh all pivots and update formatting instantly.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19"/>
          <p:cNvCxnSpPr/>
          <p:nvPr/>
        </p:nvCxnSpPr>
        <p:spPr>
          <a:xfrm>
            <a:off x="1028700" y="9035415"/>
            <a:ext cx="4970318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19"/>
          <p:cNvSpPr txBox="1"/>
          <p:nvPr/>
        </p:nvSpPr>
        <p:spPr>
          <a:xfrm>
            <a:off x="762953" y="1146131"/>
            <a:ext cx="692996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8000" dirty="0">
                <a:solidFill>
                  <a:schemeClr val="bg1"/>
                </a:solidFill>
                <a:latin typeface="Elephant" panose="02020904090505020303" pitchFamily="18" charset="0"/>
              </a:rPr>
              <a:t>Key Insights</a:t>
            </a:r>
            <a:endParaRPr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grpSp>
        <p:nvGrpSpPr>
          <p:cNvPr id="264" name="Google Shape;264;p19"/>
          <p:cNvGrpSpPr/>
          <p:nvPr/>
        </p:nvGrpSpPr>
        <p:grpSpPr>
          <a:xfrm rot="5400000">
            <a:off x="8003117" y="-13794267"/>
            <a:ext cx="3995466" cy="25040868"/>
            <a:chOff x="0" y="-594926"/>
            <a:chExt cx="5327289" cy="33387823"/>
          </a:xfrm>
        </p:grpSpPr>
        <p:grpSp>
          <p:nvGrpSpPr>
            <p:cNvPr id="265" name="Google Shape;265;p19"/>
            <p:cNvGrpSpPr/>
            <p:nvPr/>
          </p:nvGrpSpPr>
          <p:grpSpPr>
            <a:xfrm>
              <a:off x="0" y="303984"/>
              <a:ext cx="5327289" cy="31381257"/>
              <a:chOff x="0" y="-47625"/>
              <a:chExt cx="315691" cy="1859630"/>
            </a:xfrm>
          </p:grpSpPr>
          <p:sp>
            <p:nvSpPr>
              <p:cNvPr id="266" name="Google Shape;266;p19"/>
              <p:cNvSpPr/>
              <p:nvPr/>
            </p:nvSpPr>
            <p:spPr>
              <a:xfrm>
                <a:off x="0" y="0"/>
                <a:ext cx="315691" cy="1812005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812005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812005"/>
                    </a:lnTo>
                    <a:lnTo>
                      <a:pt x="0" y="181200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20000"/>
                    </a:srgbClr>
                  </a:gs>
                  <a:gs pos="100000">
                    <a:srgbClr val="E0058B">
                      <a:alpha val="2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7" name="Google Shape;267;p19"/>
              <p:cNvSpPr txBox="1"/>
              <p:nvPr/>
            </p:nvSpPr>
            <p:spPr>
              <a:xfrm>
                <a:off x="0" y="-47625"/>
                <a:ext cx="315691" cy="1859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19"/>
            <p:cNvGrpSpPr/>
            <p:nvPr/>
          </p:nvGrpSpPr>
          <p:grpSpPr>
            <a:xfrm>
              <a:off x="345928" y="2393915"/>
              <a:ext cx="4635433" cy="27305769"/>
              <a:chOff x="0" y="-47625"/>
              <a:chExt cx="315691" cy="1859630"/>
            </a:xfrm>
          </p:grpSpPr>
          <p:sp>
            <p:nvSpPr>
              <p:cNvPr id="269" name="Google Shape;269;p19"/>
              <p:cNvSpPr/>
              <p:nvPr/>
            </p:nvSpPr>
            <p:spPr>
              <a:xfrm>
                <a:off x="0" y="0"/>
                <a:ext cx="315691" cy="1812005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1812005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1812005"/>
                    </a:lnTo>
                    <a:lnTo>
                      <a:pt x="0" y="181200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40000"/>
                    </a:srgbClr>
                  </a:gs>
                  <a:gs pos="100000">
                    <a:srgbClr val="E0058B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0" name="Google Shape;270;p19"/>
              <p:cNvSpPr txBox="1"/>
              <p:nvPr/>
            </p:nvSpPr>
            <p:spPr>
              <a:xfrm>
                <a:off x="0" y="-47625"/>
                <a:ext cx="315691" cy="1859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19"/>
            <p:cNvGrpSpPr/>
            <p:nvPr/>
          </p:nvGrpSpPr>
          <p:grpSpPr>
            <a:xfrm>
              <a:off x="691856" y="1689538"/>
              <a:ext cx="3943577" cy="28818895"/>
              <a:chOff x="0" y="-47625"/>
              <a:chExt cx="315691" cy="2307010"/>
            </a:xfrm>
          </p:grpSpPr>
          <p:sp>
            <p:nvSpPr>
              <p:cNvPr id="272" name="Google Shape;272;p19"/>
              <p:cNvSpPr/>
              <p:nvPr/>
            </p:nvSpPr>
            <p:spPr>
              <a:xfrm>
                <a:off x="0" y="0"/>
                <a:ext cx="315691" cy="2259385"/>
              </a:xfrm>
              <a:custGeom>
                <a:avLst/>
                <a:gdLst/>
                <a:ahLst/>
                <a:cxnLst/>
                <a:rect l="l" t="t" r="r" b="b"/>
                <a:pathLst>
                  <a:path w="315691" h="2259385" extrusionOk="0">
                    <a:moveTo>
                      <a:pt x="0" y="0"/>
                    </a:moveTo>
                    <a:lnTo>
                      <a:pt x="315691" y="0"/>
                    </a:lnTo>
                    <a:lnTo>
                      <a:pt x="315691" y="2259385"/>
                    </a:lnTo>
                    <a:lnTo>
                      <a:pt x="0" y="225938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60000"/>
                    </a:srgbClr>
                  </a:gs>
                  <a:gs pos="100000">
                    <a:srgbClr val="E0058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3" name="Google Shape;273;p19"/>
              <p:cNvSpPr txBox="1"/>
              <p:nvPr/>
            </p:nvSpPr>
            <p:spPr>
              <a:xfrm>
                <a:off x="0" y="-47625"/>
                <a:ext cx="315691" cy="2307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19"/>
            <p:cNvGrpSpPr/>
            <p:nvPr/>
          </p:nvGrpSpPr>
          <p:grpSpPr>
            <a:xfrm>
              <a:off x="1037783" y="1689538"/>
              <a:ext cx="3251722" cy="28818895"/>
              <a:chOff x="0" y="-47625"/>
              <a:chExt cx="260307" cy="230701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260307" cy="2259385"/>
              </a:xfrm>
              <a:custGeom>
                <a:avLst/>
                <a:gdLst/>
                <a:ahLst/>
                <a:cxnLst/>
                <a:rect l="l" t="t" r="r" b="b"/>
                <a:pathLst>
                  <a:path w="260307" h="2259385" extrusionOk="0">
                    <a:moveTo>
                      <a:pt x="0" y="0"/>
                    </a:moveTo>
                    <a:lnTo>
                      <a:pt x="260307" y="0"/>
                    </a:lnTo>
                    <a:lnTo>
                      <a:pt x="260307" y="2259385"/>
                    </a:lnTo>
                    <a:lnTo>
                      <a:pt x="0" y="2259385"/>
                    </a:lnTo>
                    <a:close/>
                  </a:path>
                </a:pathLst>
              </a:custGeom>
              <a:gradFill>
                <a:gsLst>
                  <a:gs pos="0">
                    <a:srgbClr val="FB861A">
                      <a:alpha val="80000"/>
                    </a:srgbClr>
                  </a:gs>
                  <a:gs pos="100000">
                    <a:srgbClr val="E0058B">
                      <a:alpha val="8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0" y="-47625"/>
                <a:ext cx="260307" cy="2307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1383711" y="-594926"/>
              <a:ext cx="2559866" cy="33387823"/>
              <a:chOff x="0" y="-47625"/>
              <a:chExt cx="204922" cy="2672761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0" y="0"/>
                <a:ext cx="204922" cy="2625136"/>
              </a:xfrm>
              <a:custGeom>
                <a:avLst/>
                <a:gdLst/>
                <a:ahLst/>
                <a:cxnLst/>
                <a:rect l="l" t="t" r="r" b="b"/>
                <a:pathLst>
                  <a:path w="204922" h="2625136" extrusionOk="0">
                    <a:moveTo>
                      <a:pt x="0" y="0"/>
                    </a:moveTo>
                    <a:lnTo>
                      <a:pt x="204922" y="0"/>
                    </a:lnTo>
                    <a:lnTo>
                      <a:pt x="204922" y="2625136"/>
                    </a:lnTo>
                    <a:lnTo>
                      <a:pt x="0" y="2625136"/>
                    </a:lnTo>
                    <a:close/>
                  </a:path>
                </a:pathLst>
              </a:custGeom>
              <a:gradFill>
                <a:gsLst>
                  <a:gs pos="0">
                    <a:srgbClr val="FB861A"/>
                  </a:gs>
                  <a:gs pos="100000">
                    <a:srgbClr val="E0058B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9" name="Google Shape;279;p19"/>
              <p:cNvSpPr txBox="1"/>
              <p:nvPr/>
            </p:nvSpPr>
            <p:spPr>
              <a:xfrm>
                <a:off x="0" y="-47625"/>
                <a:ext cx="204922" cy="2672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6575" tIns="56575" rIns="56575" bIns="56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A8F5DD3-C6F4-52E2-0491-572B01C58063}"/>
              </a:ext>
            </a:extLst>
          </p:cNvPr>
          <p:cNvSpPr txBox="1">
            <a:spLocks/>
          </p:cNvSpPr>
          <p:nvPr/>
        </p:nvSpPr>
        <p:spPr>
          <a:xfrm>
            <a:off x="762953" y="2799468"/>
            <a:ext cx="9075314" cy="60905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36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</a:rPr>
              <a:t>Rentals peak during 8–9 AM &amp; 5–6 PM (Rush Hours).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</a:rPr>
              <a:t>Higher rentals on weekends vs weekdays.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Morning and evening rush hours mark demand spikes — crucial for rebalancing efforts.</a:t>
            </a:r>
            <a:endParaRPr lang="en-US" sz="3600" dirty="0"/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</a:rPr>
              <a:t>More casual users on weekends, registered users dominate weekdays.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200-00000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379746"/>
              </p:ext>
            </p:extLst>
          </p:nvPr>
        </p:nvGraphicFramePr>
        <p:xfrm>
          <a:off x="10248463" y="797880"/>
          <a:ext cx="7704667" cy="434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2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371467"/>
              </p:ext>
            </p:extLst>
          </p:nvPr>
        </p:nvGraphicFramePr>
        <p:xfrm>
          <a:off x="10248463" y="5217480"/>
          <a:ext cx="7810717" cy="4970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514</Words>
  <Application>Microsoft Office PowerPoint</Application>
  <PresentationFormat>Custom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DM Sans</vt:lpstr>
      <vt:lpstr>Wingdings</vt:lpstr>
      <vt:lpstr>Arial</vt:lpstr>
      <vt:lpstr>Elephant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Office</cp:lastModifiedBy>
  <cp:revision>4</cp:revision>
  <dcterms:modified xsi:type="dcterms:W3CDTF">2025-07-27T17:14:09Z</dcterms:modified>
</cp:coreProperties>
</file>